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4" r:id="rId2"/>
    <p:sldId id="269" r:id="rId3"/>
    <p:sldId id="257" r:id="rId4"/>
    <p:sldId id="258" r:id="rId5"/>
    <p:sldId id="259" r:id="rId6"/>
    <p:sldId id="260" r:id="rId7"/>
    <p:sldId id="261" r:id="rId8"/>
    <p:sldId id="265" r:id="rId9"/>
    <p:sldId id="267" r:id="rId10"/>
    <p:sldId id="266" r:id="rId11"/>
    <p:sldId id="268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5050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8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image" Target="../media/image15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12" Type="http://schemas.openxmlformats.org/officeDocument/2006/relationships/image" Target="../media/image14.wmf"/><Relationship Id="rId17" Type="http://schemas.openxmlformats.org/officeDocument/2006/relationships/image" Target="../media/image19.wmf"/><Relationship Id="rId2" Type="http://schemas.openxmlformats.org/officeDocument/2006/relationships/image" Target="../media/image4.wmf"/><Relationship Id="rId16" Type="http://schemas.openxmlformats.org/officeDocument/2006/relationships/image" Target="../media/image18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5" Type="http://schemas.openxmlformats.org/officeDocument/2006/relationships/image" Target="../media/image1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Relationship Id="rId14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3E61CC7-E5A5-42E2-A0EC-5CE6B6AAE0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E2AF0-303F-44FC-B7E5-619CF33CB2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69ACD-8710-4E2B-AD7F-1DBA691A92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600200"/>
            <a:ext cx="38100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914400" y="3941763"/>
            <a:ext cx="38100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5EC9A4C-8BF6-4372-831B-5D1A7C4E618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F6F6E06-2ABD-4280-8CFF-A1712A5C647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98490-B4EE-46AE-9B3B-EED9E44730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700FC33-0757-4ADD-9891-04B1D7CE67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ACFB1-2178-4713-8C6F-0E31153A792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467F-8793-46F0-A8ED-649DF03BB06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9D888-4B0F-44DC-883F-7C79071C9E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31C55-91B6-426B-B038-4F4C47E780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DCCA-BCF6-4AFD-9D8A-DCCA765B2D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FBFEC14-42AC-43FF-B1B9-92A45F4DD3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EE1488F-1179-4167-91CD-4D355524465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oleObject" Target="../embeddings/oleObject12.bin"/><Relationship Id="rId18" Type="http://schemas.openxmlformats.org/officeDocument/2006/relationships/oleObject" Target="../embeddings/oleObject1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12" Type="http://schemas.openxmlformats.org/officeDocument/2006/relationships/oleObject" Target="../embeddings/oleObject11.bin"/><Relationship Id="rId1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5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4.bin"/><Relationship Id="rId15" Type="http://schemas.openxmlformats.org/officeDocument/2006/relationships/oleObject" Target="../embeddings/oleObject14.bin"/><Relationship Id="rId10" Type="http://schemas.openxmlformats.org/officeDocument/2006/relationships/oleObject" Target="../embeddings/oleObject9.bin"/><Relationship Id="rId19" Type="http://schemas.openxmlformats.org/officeDocument/2006/relationships/oleObject" Target="../embeddings/oleObject18.bin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8.bin"/><Relationship Id="rId14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Классная работа 	</a:t>
            </a:r>
            <a:fld id="{7CFA1522-8E81-46F1-9B1B-44A155B525CD}" type="datetime1">
              <a:rPr lang="ru-RU" smtClean="0"/>
              <a:pPr/>
              <a:t>30.09.2013</a:t>
            </a:fld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28662" y="2357430"/>
            <a:ext cx="7772400" cy="2114552"/>
          </a:xfrm>
        </p:spPr>
        <p:txBody>
          <a:bodyPr/>
          <a:lstStyle/>
          <a:p>
            <a:pPr algn="ctr">
              <a:buNone/>
            </a:pPr>
            <a:r>
              <a:rPr lang="ru-RU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lgerian" pitchFamily="82" charset="0"/>
              </a:rPr>
              <a:t>Основное свойство дроби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Работа по учебнику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№216</a:t>
            </a:r>
          </a:p>
          <a:p>
            <a:r>
              <a:rPr lang="ru-RU" sz="4800" dirty="0" smtClean="0"/>
              <a:t>№217</a:t>
            </a:r>
          </a:p>
          <a:p>
            <a:r>
              <a:rPr lang="ru-RU" sz="4800" dirty="0" smtClean="0"/>
              <a:t>№218</a:t>
            </a:r>
          </a:p>
          <a:p>
            <a:r>
              <a:rPr lang="ru-RU" sz="4800" dirty="0" smtClean="0"/>
              <a:t>№219</a:t>
            </a:r>
          </a:p>
          <a:p>
            <a:r>
              <a:rPr lang="ru-RU" sz="4800" dirty="0" smtClean="0"/>
              <a:t>№220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Домашняя работа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Выучить правило, стр. 34</a:t>
            </a:r>
          </a:p>
          <a:p>
            <a:r>
              <a:rPr lang="ru-RU" sz="4800" dirty="0" smtClean="0"/>
              <a:t>№237</a:t>
            </a:r>
          </a:p>
          <a:p>
            <a:r>
              <a:rPr lang="ru-RU" sz="4800" dirty="0" smtClean="0"/>
              <a:t>№238</a:t>
            </a:r>
          </a:p>
          <a:p>
            <a:r>
              <a:rPr lang="ru-RU" sz="4800" dirty="0" smtClean="0"/>
              <a:t>№241 (а)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85728"/>
            <a:ext cx="7772400" cy="774720"/>
          </a:xfrm>
        </p:spPr>
        <p:txBody>
          <a:bodyPr/>
          <a:lstStyle/>
          <a:p>
            <a:pPr algn="ctr"/>
            <a:r>
              <a:rPr lang="ru-RU" dirty="0" smtClean="0"/>
              <a:t>Что означают дроби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3214678" y="1643050"/>
          <a:ext cx="3222646" cy="2854344"/>
        </p:xfrm>
        <a:graphic>
          <a:graphicData uri="http://schemas.openxmlformats.org/presentationml/2006/ole">
            <p:oleObj spid="_x0000_s2050" name="Формула" r:id="rId3" imgW="44424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333375"/>
            <a:ext cx="7772400" cy="3587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/>
              <a:t>Основное свойство дроби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body" sz="half" idx="3"/>
          </p:nvPr>
        </p:nvSpPr>
        <p:spPr>
          <a:xfrm>
            <a:off x="3779838" y="1557338"/>
            <a:ext cx="5113337" cy="4967287"/>
          </a:xfrm>
        </p:spPr>
        <p:txBody>
          <a:bodyPr/>
          <a:lstStyle/>
          <a:p>
            <a:r>
              <a:rPr lang="ru-RU" sz="2000" dirty="0"/>
              <a:t>Разделим круг на 4 равные части.</a:t>
            </a:r>
          </a:p>
          <a:p>
            <a:r>
              <a:rPr lang="ru-RU" sz="2000" dirty="0"/>
              <a:t>Закрасим 3 части </a:t>
            </a:r>
          </a:p>
          <a:p>
            <a:pPr>
              <a:buFont typeface="Wingdings" pitchFamily="2" charset="2"/>
              <a:buNone/>
            </a:pPr>
            <a:endParaRPr lang="ru-RU" sz="2000" dirty="0"/>
          </a:p>
          <a:p>
            <a:pPr>
              <a:buFont typeface="Wingdings" pitchFamily="2" charset="2"/>
              <a:buNone/>
            </a:pPr>
            <a:endParaRPr lang="ru-RU" sz="2000" dirty="0"/>
          </a:p>
          <a:p>
            <a:pPr>
              <a:buFont typeface="Wingdings" pitchFamily="2" charset="2"/>
              <a:buNone/>
            </a:pPr>
            <a:endParaRPr lang="ru-RU" sz="2000" dirty="0"/>
          </a:p>
          <a:p>
            <a:r>
              <a:rPr lang="ru-RU" sz="2000" dirty="0"/>
              <a:t>Возьмем еще один точно такой же круг</a:t>
            </a:r>
          </a:p>
          <a:p>
            <a:r>
              <a:rPr lang="ru-RU" sz="2000" dirty="0"/>
              <a:t>Разделим круг на 4 равные части.</a:t>
            </a:r>
          </a:p>
          <a:p>
            <a:r>
              <a:rPr lang="ru-RU" sz="2000" dirty="0"/>
              <a:t>Каждую четверть круга разделим еще на 5 равных частей.</a:t>
            </a:r>
          </a:p>
          <a:p>
            <a:r>
              <a:rPr lang="ru-RU" sz="2000" dirty="0"/>
              <a:t>Весь круг разделили на 20 равных частей.</a:t>
            </a:r>
          </a:p>
          <a:p>
            <a:r>
              <a:rPr lang="ru-RU" sz="2000" dirty="0"/>
              <a:t>Закрасим 15 частей из 20.</a:t>
            </a:r>
          </a:p>
        </p:txBody>
      </p:sp>
      <p:sp>
        <p:nvSpPr>
          <p:cNvPr id="20487" name="Oval 7"/>
          <p:cNvSpPr>
            <a:spLocks noChangeArrowheads="1"/>
          </p:cNvSpPr>
          <p:nvPr/>
        </p:nvSpPr>
        <p:spPr bwMode="auto">
          <a:xfrm>
            <a:off x="1403350" y="1773238"/>
            <a:ext cx="2160588" cy="201612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2484438" y="1773238"/>
            <a:ext cx="0" cy="2016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1403350" y="2781300"/>
            <a:ext cx="21605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0499" name="Group 19"/>
          <p:cNvGrpSpPr>
            <a:grpSpLocks/>
          </p:cNvGrpSpPr>
          <p:nvPr/>
        </p:nvGrpSpPr>
        <p:grpSpPr bwMode="auto">
          <a:xfrm>
            <a:off x="1403350" y="1773238"/>
            <a:ext cx="2159000" cy="2016125"/>
            <a:chOff x="884" y="1117"/>
            <a:chExt cx="1360" cy="1270"/>
          </a:xfrm>
        </p:grpSpPr>
        <p:grpSp>
          <p:nvGrpSpPr>
            <p:cNvPr id="20495" name="Group 15"/>
            <p:cNvGrpSpPr>
              <a:grpSpLocks/>
            </p:cNvGrpSpPr>
            <p:nvPr/>
          </p:nvGrpSpPr>
          <p:grpSpPr bwMode="auto">
            <a:xfrm>
              <a:off x="884" y="1117"/>
              <a:ext cx="1360" cy="1270"/>
              <a:chOff x="886" y="1118"/>
              <a:chExt cx="1360" cy="1270"/>
            </a:xfrm>
          </p:grpSpPr>
          <p:sp>
            <p:nvSpPr>
              <p:cNvPr id="20492" name="Arc 12"/>
              <p:cNvSpPr>
                <a:spLocks/>
              </p:cNvSpPr>
              <p:nvPr/>
            </p:nvSpPr>
            <p:spPr bwMode="auto">
              <a:xfrm>
                <a:off x="886" y="1118"/>
                <a:ext cx="1360" cy="1270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21937 w 43200"/>
                  <a:gd name="T1" fmla="*/ 43197 h 43200"/>
                  <a:gd name="T2" fmla="*/ 43200 w 43200"/>
                  <a:gd name="T3" fmla="*/ 21600 h 43200"/>
                  <a:gd name="T4" fmla="*/ 21600 w 43200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43200" fill="none" extrusionOk="0">
                    <a:moveTo>
                      <a:pt x="21937" y="43197"/>
                    </a:moveTo>
                    <a:cubicBezTo>
                      <a:pt x="21824" y="43199"/>
                      <a:pt x="21712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43200" stroke="0" extrusionOk="0">
                    <a:moveTo>
                      <a:pt x="21937" y="43197"/>
                    </a:moveTo>
                    <a:cubicBezTo>
                      <a:pt x="21824" y="43199"/>
                      <a:pt x="21712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493" name="Line 13"/>
              <p:cNvSpPr>
                <a:spLocks noChangeShapeType="1"/>
              </p:cNvSpPr>
              <p:nvPr/>
            </p:nvSpPr>
            <p:spPr bwMode="auto">
              <a:xfrm>
                <a:off x="1565" y="1752"/>
                <a:ext cx="0" cy="635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20494" name="Line 14"/>
              <p:cNvSpPr>
                <a:spLocks noChangeShapeType="1"/>
              </p:cNvSpPr>
              <p:nvPr/>
            </p:nvSpPr>
            <p:spPr bwMode="auto">
              <a:xfrm>
                <a:off x="1565" y="1752"/>
                <a:ext cx="680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0497" name="Line 17"/>
            <p:cNvSpPr>
              <a:spLocks noChangeShapeType="1"/>
            </p:cNvSpPr>
            <p:nvPr/>
          </p:nvSpPr>
          <p:spPr bwMode="auto">
            <a:xfrm>
              <a:off x="1565" y="1117"/>
              <a:ext cx="0" cy="635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20498" name="Line 18"/>
            <p:cNvSpPr>
              <a:spLocks noChangeShapeType="1"/>
            </p:cNvSpPr>
            <p:nvPr/>
          </p:nvSpPr>
          <p:spPr bwMode="auto">
            <a:xfrm>
              <a:off x="884" y="1752"/>
              <a:ext cx="681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endParaRPr lang="ru-RU"/>
            </a:p>
          </p:txBody>
        </p:sp>
      </p:grpSp>
      <p:grpSp>
        <p:nvGrpSpPr>
          <p:cNvPr id="20555" name="Group 75"/>
          <p:cNvGrpSpPr>
            <a:grpSpLocks/>
          </p:cNvGrpSpPr>
          <p:nvPr/>
        </p:nvGrpSpPr>
        <p:grpSpPr bwMode="auto">
          <a:xfrm>
            <a:off x="900113" y="836613"/>
            <a:ext cx="4824412" cy="684212"/>
            <a:chOff x="567" y="527"/>
            <a:chExt cx="3039" cy="431"/>
          </a:xfrm>
        </p:grpSpPr>
        <p:sp>
          <p:nvSpPr>
            <p:cNvPr id="20500" name="Text Box 20"/>
            <p:cNvSpPr txBox="1">
              <a:spLocks noChangeArrowheads="1"/>
            </p:cNvSpPr>
            <p:nvPr/>
          </p:nvSpPr>
          <p:spPr bwMode="auto">
            <a:xfrm>
              <a:off x="567" y="572"/>
              <a:ext cx="303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dirty="0">
                  <a:latin typeface="Comic Sans MS" pitchFamily="66" charset="0"/>
                </a:rPr>
                <a:t>Что больше         или           ?</a:t>
              </a:r>
              <a:r>
                <a:rPr lang="ru-RU" dirty="0"/>
                <a:t>    </a:t>
              </a:r>
            </a:p>
          </p:txBody>
        </p:sp>
        <p:grpSp>
          <p:nvGrpSpPr>
            <p:cNvPr id="20507" name="Group 27"/>
            <p:cNvGrpSpPr>
              <a:grpSpLocks/>
            </p:cNvGrpSpPr>
            <p:nvPr/>
          </p:nvGrpSpPr>
          <p:grpSpPr bwMode="auto">
            <a:xfrm>
              <a:off x="1837" y="527"/>
              <a:ext cx="227" cy="431"/>
              <a:chOff x="1837" y="482"/>
              <a:chExt cx="227" cy="431"/>
            </a:xfrm>
          </p:grpSpPr>
          <p:sp>
            <p:nvSpPr>
              <p:cNvPr id="20501" name="Text Box 21"/>
              <p:cNvSpPr txBox="1">
                <a:spLocks noChangeArrowheads="1"/>
              </p:cNvSpPr>
              <p:nvPr/>
            </p:nvSpPr>
            <p:spPr bwMode="auto">
              <a:xfrm>
                <a:off x="1837" y="482"/>
                <a:ext cx="22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 b="1" u="sng"/>
                  <a:t>3</a:t>
                </a:r>
              </a:p>
            </p:txBody>
          </p:sp>
          <p:sp>
            <p:nvSpPr>
              <p:cNvPr id="20502" name="Text Box 22"/>
              <p:cNvSpPr txBox="1">
                <a:spLocks noChangeArrowheads="1"/>
              </p:cNvSpPr>
              <p:nvPr/>
            </p:nvSpPr>
            <p:spPr bwMode="auto">
              <a:xfrm>
                <a:off x="1837" y="663"/>
                <a:ext cx="22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000" b="1"/>
                  <a:t>4</a:t>
                </a:r>
              </a:p>
            </p:txBody>
          </p:sp>
        </p:grpSp>
        <p:grpSp>
          <p:nvGrpSpPr>
            <p:cNvPr id="20506" name="Group 26"/>
            <p:cNvGrpSpPr>
              <a:grpSpLocks/>
            </p:cNvGrpSpPr>
            <p:nvPr/>
          </p:nvGrpSpPr>
          <p:grpSpPr bwMode="auto">
            <a:xfrm>
              <a:off x="2789" y="527"/>
              <a:ext cx="318" cy="412"/>
              <a:chOff x="1156" y="2614"/>
              <a:chExt cx="318" cy="412"/>
            </a:xfrm>
          </p:grpSpPr>
          <p:sp>
            <p:nvSpPr>
              <p:cNvPr id="20504" name="Text Box 24"/>
              <p:cNvSpPr txBox="1">
                <a:spLocks noChangeArrowheads="1"/>
              </p:cNvSpPr>
              <p:nvPr/>
            </p:nvSpPr>
            <p:spPr bwMode="auto">
              <a:xfrm>
                <a:off x="1156" y="2614"/>
                <a:ext cx="31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000" b="1" u="sng"/>
                  <a:t>15</a:t>
                </a:r>
              </a:p>
            </p:txBody>
          </p:sp>
          <p:sp>
            <p:nvSpPr>
              <p:cNvPr id="20505" name="Text Box 25"/>
              <p:cNvSpPr txBox="1">
                <a:spLocks noChangeArrowheads="1"/>
              </p:cNvSpPr>
              <p:nvPr/>
            </p:nvSpPr>
            <p:spPr bwMode="auto">
              <a:xfrm>
                <a:off x="1156" y="2795"/>
                <a:ext cx="31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b="1"/>
                  <a:t>20</a:t>
                </a:r>
              </a:p>
            </p:txBody>
          </p:sp>
        </p:grpSp>
      </p:grpSp>
      <p:sp>
        <p:nvSpPr>
          <p:cNvPr id="20508" name="Oval 28"/>
          <p:cNvSpPr>
            <a:spLocks noChangeArrowheads="1"/>
          </p:cNvSpPr>
          <p:nvPr/>
        </p:nvSpPr>
        <p:spPr bwMode="auto">
          <a:xfrm>
            <a:off x="1403350" y="4221163"/>
            <a:ext cx="2160588" cy="201612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09" name="Line 29"/>
          <p:cNvSpPr>
            <a:spLocks noChangeShapeType="1"/>
          </p:cNvSpPr>
          <p:nvPr/>
        </p:nvSpPr>
        <p:spPr bwMode="auto">
          <a:xfrm>
            <a:off x="2484438" y="4221163"/>
            <a:ext cx="0" cy="2016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510" name="Line 30"/>
          <p:cNvSpPr>
            <a:spLocks noChangeShapeType="1"/>
          </p:cNvSpPr>
          <p:nvPr/>
        </p:nvSpPr>
        <p:spPr bwMode="auto">
          <a:xfrm>
            <a:off x="1403350" y="5229225"/>
            <a:ext cx="21605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0538" name="Group 58"/>
          <p:cNvGrpSpPr>
            <a:grpSpLocks/>
          </p:cNvGrpSpPr>
          <p:nvPr/>
        </p:nvGrpSpPr>
        <p:grpSpPr bwMode="auto">
          <a:xfrm>
            <a:off x="1476375" y="4292600"/>
            <a:ext cx="2016125" cy="1873250"/>
            <a:chOff x="930" y="2704"/>
            <a:chExt cx="1270" cy="1180"/>
          </a:xfrm>
        </p:grpSpPr>
        <p:sp>
          <p:nvSpPr>
            <p:cNvPr id="20511" name="Line 31"/>
            <p:cNvSpPr>
              <a:spLocks noChangeShapeType="1"/>
            </p:cNvSpPr>
            <p:nvPr/>
          </p:nvSpPr>
          <p:spPr bwMode="auto">
            <a:xfrm flipH="1">
              <a:off x="1338" y="2704"/>
              <a:ext cx="453" cy="1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512" name="Line 32"/>
            <p:cNvSpPr>
              <a:spLocks noChangeShapeType="1"/>
            </p:cNvSpPr>
            <p:nvPr/>
          </p:nvSpPr>
          <p:spPr bwMode="auto">
            <a:xfrm flipH="1">
              <a:off x="1156" y="2795"/>
              <a:ext cx="817" cy="9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513" name="Line 33"/>
            <p:cNvSpPr>
              <a:spLocks noChangeShapeType="1"/>
            </p:cNvSpPr>
            <p:nvPr/>
          </p:nvSpPr>
          <p:spPr bwMode="auto">
            <a:xfrm flipV="1">
              <a:off x="1020" y="2931"/>
              <a:ext cx="1089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514" name="Line 34"/>
            <p:cNvSpPr>
              <a:spLocks noChangeShapeType="1"/>
            </p:cNvSpPr>
            <p:nvPr/>
          </p:nvSpPr>
          <p:spPr bwMode="auto">
            <a:xfrm flipV="1">
              <a:off x="930" y="3113"/>
              <a:ext cx="1270" cy="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515" name="Line 35"/>
            <p:cNvSpPr>
              <a:spLocks noChangeShapeType="1"/>
            </p:cNvSpPr>
            <p:nvPr/>
          </p:nvSpPr>
          <p:spPr bwMode="auto">
            <a:xfrm>
              <a:off x="1338" y="2704"/>
              <a:ext cx="453" cy="1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516" name="Line 36"/>
            <p:cNvSpPr>
              <a:spLocks noChangeShapeType="1"/>
            </p:cNvSpPr>
            <p:nvPr/>
          </p:nvSpPr>
          <p:spPr bwMode="auto">
            <a:xfrm>
              <a:off x="1156" y="2795"/>
              <a:ext cx="817" cy="9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517" name="Line 37"/>
            <p:cNvSpPr>
              <a:spLocks noChangeShapeType="1"/>
            </p:cNvSpPr>
            <p:nvPr/>
          </p:nvSpPr>
          <p:spPr bwMode="auto">
            <a:xfrm>
              <a:off x="1020" y="2931"/>
              <a:ext cx="1089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518" name="Line 38"/>
            <p:cNvSpPr>
              <a:spLocks noChangeShapeType="1"/>
            </p:cNvSpPr>
            <p:nvPr/>
          </p:nvSpPr>
          <p:spPr bwMode="auto">
            <a:xfrm>
              <a:off x="930" y="3113"/>
              <a:ext cx="1270" cy="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0536" name="Group 56"/>
          <p:cNvGrpSpPr>
            <a:grpSpLocks/>
          </p:cNvGrpSpPr>
          <p:nvPr/>
        </p:nvGrpSpPr>
        <p:grpSpPr bwMode="auto">
          <a:xfrm>
            <a:off x="1403350" y="4221163"/>
            <a:ext cx="2159000" cy="2016125"/>
            <a:chOff x="2744" y="2614"/>
            <a:chExt cx="1360" cy="1270"/>
          </a:xfrm>
        </p:grpSpPr>
        <p:grpSp>
          <p:nvGrpSpPr>
            <p:cNvPr id="20520" name="Group 40"/>
            <p:cNvGrpSpPr>
              <a:grpSpLocks/>
            </p:cNvGrpSpPr>
            <p:nvPr/>
          </p:nvGrpSpPr>
          <p:grpSpPr bwMode="auto">
            <a:xfrm>
              <a:off x="2744" y="2614"/>
              <a:ext cx="1360" cy="1270"/>
              <a:chOff x="884" y="1117"/>
              <a:chExt cx="1360" cy="1270"/>
            </a:xfrm>
          </p:grpSpPr>
          <p:grpSp>
            <p:nvGrpSpPr>
              <p:cNvPr id="20521" name="Group 41"/>
              <p:cNvGrpSpPr>
                <a:grpSpLocks/>
              </p:cNvGrpSpPr>
              <p:nvPr/>
            </p:nvGrpSpPr>
            <p:grpSpPr bwMode="auto">
              <a:xfrm>
                <a:off x="884" y="1117"/>
                <a:ext cx="1360" cy="1270"/>
                <a:chOff x="886" y="1118"/>
                <a:chExt cx="1360" cy="1270"/>
              </a:xfrm>
            </p:grpSpPr>
            <p:sp>
              <p:nvSpPr>
                <p:cNvPr id="20522" name="Arc 42"/>
                <p:cNvSpPr>
                  <a:spLocks/>
                </p:cNvSpPr>
                <p:nvPr/>
              </p:nvSpPr>
              <p:spPr bwMode="auto">
                <a:xfrm>
                  <a:off x="886" y="1118"/>
                  <a:ext cx="1360" cy="1270"/>
                </a:xfrm>
                <a:custGeom>
                  <a:avLst/>
                  <a:gdLst>
                    <a:gd name="G0" fmla="+- 21600 0 0"/>
                    <a:gd name="G1" fmla="+- 21600 0 0"/>
                    <a:gd name="G2" fmla="+- 21600 0 0"/>
                    <a:gd name="T0" fmla="*/ 21937 w 43200"/>
                    <a:gd name="T1" fmla="*/ 43197 h 43200"/>
                    <a:gd name="T2" fmla="*/ 43200 w 43200"/>
                    <a:gd name="T3" fmla="*/ 21600 h 43200"/>
                    <a:gd name="T4" fmla="*/ 21600 w 43200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200" h="43200" fill="none" extrusionOk="0">
                      <a:moveTo>
                        <a:pt x="21937" y="43197"/>
                      </a:moveTo>
                      <a:cubicBezTo>
                        <a:pt x="21824" y="43199"/>
                        <a:pt x="21712" y="43199"/>
                        <a:pt x="21600" y="43200"/>
                      </a:cubicBezTo>
                      <a:cubicBezTo>
                        <a:pt x="9670" y="43200"/>
                        <a:pt x="0" y="33529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-1"/>
                        <a:pt x="43199" y="9670"/>
                        <a:pt x="43200" y="21599"/>
                      </a:cubicBezTo>
                    </a:path>
                    <a:path w="43200" h="43200" stroke="0" extrusionOk="0">
                      <a:moveTo>
                        <a:pt x="21937" y="43197"/>
                      </a:moveTo>
                      <a:cubicBezTo>
                        <a:pt x="21824" y="43199"/>
                        <a:pt x="21712" y="43199"/>
                        <a:pt x="21600" y="43200"/>
                      </a:cubicBezTo>
                      <a:cubicBezTo>
                        <a:pt x="9670" y="43200"/>
                        <a:pt x="0" y="33529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-1"/>
                        <a:pt x="43199" y="9670"/>
                        <a:pt x="43200" y="21599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0523" name="Line 43"/>
                <p:cNvSpPr>
                  <a:spLocks noChangeShapeType="1"/>
                </p:cNvSpPr>
                <p:nvPr/>
              </p:nvSpPr>
              <p:spPr bwMode="auto">
                <a:xfrm>
                  <a:off x="1565" y="1752"/>
                  <a:ext cx="0" cy="635"/>
                </a:xfrm>
                <a:prstGeom prst="line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524" name="Line 44"/>
                <p:cNvSpPr>
                  <a:spLocks noChangeShapeType="1"/>
                </p:cNvSpPr>
                <p:nvPr/>
              </p:nvSpPr>
              <p:spPr bwMode="auto">
                <a:xfrm>
                  <a:off x="1565" y="1752"/>
                  <a:ext cx="680" cy="0"/>
                </a:xfrm>
                <a:prstGeom prst="line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0525" name="Line 45"/>
              <p:cNvSpPr>
                <a:spLocks noChangeShapeType="1"/>
              </p:cNvSpPr>
              <p:nvPr/>
            </p:nvSpPr>
            <p:spPr bwMode="auto">
              <a:xfrm>
                <a:off x="1565" y="1117"/>
                <a:ext cx="0" cy="635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20526" name="Line 46"/>
              <p:cNvSpPr>
                <a:spLocks noChangeShapeType="1"/>
              </p:cNvSpPr>
              <p:nvPr/>
            </p:nvSpPr>
            <p:spPr bwMode="auto">
              <a:xfrm>
                <a:off x="884" y="1752"/>
                <a:ext cx="681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0527" name="Group 47"/>
            <p:cNvGrpSpPr>
              <a:grpSpLocks/>
            </p:cNvGrpSpPr>
            <p:nvPr/>
          </p:nvGrpSpPr>
          <p:grpSpPr bwMode="auto">
            <a:xfrm>
              <a:off x="2789" y="2659"/>
              <a:ext cx="1270" cy="1180"/>
              <a:chOff x="930" y="2704"/>
              <a:chExt cx="1270" cy="1180"/>
            </a:xfrm>
          </p:grpSpPr>
          <p:sp>
            <p:nvSpPr>
              <p:cNvPr id="20528" name="Line 48"/>
              <p:cNvSpPr>
                <a:spLocks noChangeShapeType="1"/>
              </p:cNvSpPr>
              <p:nvPr/>
            </p:nvSpPr>
            <p:spPr bwMode="auto">
              <a:xfrm flipH="1">
                <a:off x="1338" y="2704"/>
                <a:ext cx="453" cy="118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20529" name="Line 49"/>
              <p:cNvSpPr>
                <a:spLocks noChangeShapeType="1"/>
              </p:cNvSpPr>
              <p:nvPr/>
            </p:nvSpPr>
            <p:spPr bwMode="auto">
              <a:xfrm flipH="1">
                <a:off x="1156" y="2795"/>
                <a:ext cx="817" cy="998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20530" name="Line 50"/>
              <p:cNvSpPr>
                <a:spLocks noChangeShapeType="1"/>
              </p:cNvSpPr>
              <p:nvPr/>
            </p:nvSpPr>
            <p:spPr bwMode="auto">
              <a:xfrm flipV="1">
                <a:off x="1020" y="2931"/>
                <a:ext cx="1089" cy="726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20531" name="Line 51"/>
              <p:cNvSpPr>
                <a:spLocks noChangeShapeType="1"/>
              </p:cNvSpPr>
              <p:nvPr/>
            </p:nvSpPr>
            <p:spPr bwMode="auto">
              <a:xfrm flipV="1">
                <a:off x="930" y="3113"/>
                <a:ext cx="1270" cy="362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20532" name="Line 52"/>
              <p:cNvSpPr>
                <a:spLocks noChangeShapeType="1"/>
              </p:cNvSpPr>
              <p:nvPr/>
            </p:nvSpPr>
            <p:spPr bwMode="auto">
              <a:xfrm>
                <a:off x="1338" y="2704"/>
                <a:ext cx="227" cy="59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20533" name="Line 53"/>
              <p:cNvSpPr>
                <a:spLocks noChangeShapeType="1"/>
              </p:cNvSpPr>
              <p:nvPr/>
            </p:nvSpPr>
            <p:spPr bwMode="auto">
              <a:xfrm>
                <a:off x="1156" y="2795"/>
                <a:ext cx="409" cy="499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20534" name="Line 54"/>
              <p:cNvSpPr>
                <a:spLocks noChangeShapeType="1"/>
              </p:cNvSpPr>
              <p:nvPr/>
            </p:nvSpPr>
            <p:spPr bwMode="auto">
              <a:xfrm>
                <a:off x="1020" y="2931"/>
                <a:ext cx="545" cy="363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20535" name="Line 55"/>
              <p:cNvSpPr>
                <a:spLocks noChangeShapeType="1"/>
              </p:cNvSpPr>
              <p:nvPr/>
            </p:nvSpPr>
            <p:spPr bwMode="auto">
              <a:xfrm>
                <a:off x="930" y="3113"/>
                <a:ext cx="635" cy="181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0556" name="Text Box 76"/>
          <p:cNvSpPr txBox="1">
            <a:spLocks noChangeArrowheads="1"/>
          </p:cNvSpPr>
          <p:nvPr/>
        </p:nvSpPr>
        <p:spPr bwMode="auto">
          <a:xfrm>
            <a:off x="179388" y="6308725"/>
            <a:ext cx="5400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latin typeface="Times New Roman" pitchFamily="18" charset="0"/>
              </a:rPr>
              <a:t>На сколько равных частей разделили круг?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4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4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4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0"/>
                                        <p:tgtEl>
                                          <p:spTgt spid="20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4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4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4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20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4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4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04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2000"/>
                                        <p:tgtEl>
                                          <p:spTgt spid="20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2000"/>
                                        <p:tgtEl>
                                          <p:spTgt spid="20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000"/>
                            </p:stCondLst>
                            <p:childTnLst>
                              <p:par>
                                <p:cTn id="5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4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04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04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0"/>
                            </p:stCondLst>
                            <p:childTnLst>
                              <p:par>
                                <p:cTn id="6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3000"/>
                                        <p:tgtEl>
                                          <p:spTgt spid="20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1000"/>
                            </p:stCondLst>
                            <p:childTnLst>
                              <p:par>
                                <p:cTn id="6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7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8" dur="1000" decel="5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2055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9" dur="1000" decel="10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2055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0" dur="1000" decel="10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20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6000"/>
                            </p:stCondLst>
                            <p:childTnLst>
                              <p:par>
                                <p:cTn id="72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 tmFilter="0, 0; .2, .5; .8, .5; 1, 0"/>
                                        <p:tgtEl>
                                          <p:spTgt spid="205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250" autoRev="1" fill="hold"/>
                                        <p:tgtEl>
                                          <p:spTgt spid="205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 tmFilter="0, 0; .2, .5; .8, .5; 1, 0"/>
                                        <p:tgtEl>
                                          <p:spTgt spid="205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250" autoRev="1" fill="hold"/>
                                        <p:tgtEl>
                                          <p:spTgt spid="205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1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2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3" dur="4000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055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0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0"/>
                            </p:stCondLst>
                            <p:childTnLst>
                              <p:par>
                                <p:cTn id="8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04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04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04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6000"/>
                            </p:stCondLst>
                            <p:childTnLst>
                              <p:par>
                                <p:cTn id="9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204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204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204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8000"/>
                            </p:stCondLst>
                            <p:childTnLst>
                              <p:par>
                                <p:cTn id="9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0"/>
                                        <p:tgtEl>
                                          <p:spTgt spid="20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8" grpId="0" animBg="1"/>
      <p:bldP spid="20489" grpId="0" animBg="1"/>
      <p:bldP spid="20508" grpId="0" animBg="1"/>
      <p:bldP spid="20508" grpId="1" animBg="1"/>
      <p:bldP spid="20509" grpId="0" animBg="1"/>
      <p:bldP spid="20510" grpId="0" animBg="1"/>
      <p:bldP spid="20556" grpId="0"/>
      <p:bldP spid="2055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48" name="Rectangle 120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772400" cy="630237"/>
          </a:xfrm>
          <a:noFill/>
          <a:ln/>
        </p:spPr>
        <p:txBody>
          <a:bodyPr>
            <a:normAutofit fontScale="90000"/>
          </a:bodyPr>
          <a:lstStyle/>
          <a:p>
            <a:pPr algn="ctr"/>
            <a:r>
              <a:rPr lang="ru-RU" sz="3800" b="1"/>
              <a:t>Основное свойство дроби</a:t>
            </a:r>
          </a:p>
        </p:txBody>
      </p:sp>
      <p:sp>
        <p:nvSpPr>
          <p:cNvPr id="22708" name="Rectangle 180"/>
          <p:cNvSpPr>
            <a:spLocks noGrp="1" noChangeArrowheads="1"/>
          </p:cNvSpPr>
          <p:nvPr>
            <p:ph type="body" sz="half" idx="2"/>
          </p:nvPr>
        </p:nvSpPr>
        <p:spPr>
          <a:xfrm>
            <a:off x="3995738" y="1700213"/>
            <a:ext cx="4691062" cy="45370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 dirty="0"/>
              <a:t>Какую часть круга закрасили в первый раз?</a:t>
            </a:r>
          </a:p>
          <a:p>
            <a:pPr>
              <a:lnSpc>
                <a:spcPct val="80000"/>
              </a:lnSpc>
            </a:pPr>
            <a:r>
              <a:rPr lang="ru-RU" sz="2400" dirty="0"/>
              <a:t>Какую часть круга закрасили во второй раз?</a:t>
            </a:r>
          </a:p>
          <a:p>
            <a:pPr>
              <a:lnSpc>
                <a:spcPct val="80000"/>
              </a:lnSpc>
            </a:pPr>
            <a:r>
              <a:rPr lang="ru-RU" sz="2400" dirty="0"/>
              <a:t>Сравните закрашенные части. Сделайте вывод.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/>
              <a:t>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ВЫВОД 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b="1" dirty="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b="1" dirty="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/>
              <a:t>Закрашенные части                  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/>
              <a:t>значит</a:t>
            </a:r>
          </a:p>
          <a:p>
            <a:pPr>
              <a:lnSpc>
                <a:spcPct val="80000"/>
              </a:lnSpc>
            </a:pPr>
            <a:endParaRPr lang="ru-RU" sz="2400" dirty="0"/>
          </a:p>
        </p:txBody>
      </p:sp>
      <p:sp>
        <p:nvSpPr>
          <p:cNvPr id="22649" name="Rectangle 121"/>
          <p:cNvSpPr>
            <a:spLocks noChangeArrowheads="1"/>
          </p:cNvSpPr>
          <p:nvPr/>
        </p:nvSpPr>
        <p:spPr bwMode="auto">
          <a:xfrm>
            <a:off x="3779838" y="1557338"/>
            <a:ext cx="5113337" cy="496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endParaRPr lang="ru-RU" sz="2000"/>
          </a:p>
        </p:txBody>
      </p:sp>
      <p:sp>
        <p:nvSpPr>
          <p:cNvPr id="22650" name="Oval 122"/>
          <p:cNvSpPr>
            <a:spLocks noChangeArrowheads="1"/>
          </p:cNvSpPr>
          <p:nvPr/>
        </p:nvSpPr>
        <p:spPr bwMode="auto">
          <a:xfrm>
            <a:off x="1403350" y="1773238"/>
            <a:ext cx="2160588" cy="201612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651" name="Line 123"/>
          <p:cNvSpPr>
            <a:spLocks noChangeShapeType="1"/>
          </p:cNvSpPr>
          <p:nvPr/>
        </p:nvSpPr>
        <p:spPr bwMode="auto">
          <a:xfrm>
            <a:off x="2484438" y="1773238"/>
            <a:ext cx="0" cy="2016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652" name="Line 124"/>
          <p:cNvSpPr>
            <a:spLocks noChangeShapeType="1"/>
          </p:cNvSpPr>
          <p:nvPr/>
        </p:nvSpPr>
        <p:spPr bwMode="auto">
          <a:xfrm>
            <a:off x="1403350" y="2781300"/>
            <a:ext cx="21605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2653" name="Group 125"/>
          <p:cNvGrpSpPr>
            <a:grpSpLocks/>
          </p:cNvGrpSpPr>
          <p:nvPr/>
        </p:nvGrpSpPr>
        <p:grpSpPr bwMode="auto">
          <a:xfrm>
            <a:off x="1403350" y="1773238"/>
            <a:ext cx="2159000" cy="2016125"/>
            <a:chOff x="884" y="1117"/>
            <a:chExt cx="1360" cy="1270"/>
          </a:xfrm>
        </p:grpSpPr>
        <p:grpSp>
          <p:nvGrpSpPr>
            <p:cNvPr id="22654" name="Group 126"/>
            <p:cNvGrpSpPr>
              <a:grpSpLocks/>
            </p:cNvGrpSpPr>
            <p:nvPr/>
          </p:nvGrpSpPr>
          <p:grpSpPr bwMode="auto">
            <a:xfrm>
              <a:off x="884" y="1117"/>
              <a:ext cx="1360" cy="1270"/>
              <a:chOff x="886" y="1118"/>
              <a:chExt cx="1360" cy="1270"/>
            </a:xfrm>
          </p:grpSpPr>
          <p:sp>
            <p:nvSpPr>
              <p:cNvPr id="22655" name="Arc 127"/>
              <p:cNvSpPr>
                <a:spLocks/>
              </p:cNvSpPr>
              <p:nvPr/>
            </p:nvSpPr>
            <p:spPr bwMode="auto">
              <a:xfrm>
                <a:off x="886" y="1118"/>
                <a:ext cx="1360" cy="1270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21937 w 43200"/>
                  <a:gd name="T1" fmla="*/ 43197 h 43200"/>
                  <a:gd name="T2" fmla="*/ 43200 w 43200"/>
                  <a:gd name="T3" fmla="*/ 21600 h 43200"/>
                  <a:gd name="T4" fmla="*/ 21600 w 43200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43200" fill="none" extrusionOk="0">
                    <a:moveTo>
                      <a:pt x="21937" y="43197"/>
                    </a:moveTo>
                    <a:cubicBezTo>
                      <a:pt x="21824" y="43199"/>
                      <a:pt x="21712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43200" stroke="0" extrusionOk="0">
                    <a:moveTo>
                      <a:pt x="21937" y="43197"/>
                    </a:moveTo>
                    <a:cubicBezTo>
                      <a:pt x="21824" y="43199"/>
                      <a:pt x="21712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3"/>
              </a:fillRef>
              <a:effectRef idx="1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656" name="Line 128"/>
              <p:cNvSpPr>
                <a:spLocks noChangeShapeType="1"/>
              </p:cNvSpPr>
              <p:nvPr/>
            </p:nvSpPr>
            <p:spPr bwMode="auto">
              <a:xfrm>
                <a:off x="1565" y="1752"/>
                <a:ext cx="0" cy="635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3"/>
              </a:fillRef>
              <a:effectRef idx="1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22657" name="Line 129"/>
              <p:cNvSpPr>
                <a:spLocks noChangeShapeType="1"/>
              </p:cNvSpPr>
              <p:nvPr/>
            </p:nvSpPr>
            <p:spPr bwMode="auto">
              <a:xfrm>
                <a:off x="1565" y="1752"/>
                <a:ext cx="680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3"/>
              </a:fillRef>
              <a:effectRef idx="1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2658" name="Line 130"/>
            <p:cNvSpPr>
              <a:spLocks noChangeShapeType="1"/>
            </p:cNvSpPr>
            <p:nvPr/>
          </p:nvSpPr>
          <p:spPr bwMode="auto">
            <a:xfrm>
              <a:off x="1565" y="1117"/>
              <a:ext cx="0" cy="635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22659" name="Line 131"/>
            <p:cNvSpPr>
              <a:spLocks noChangeShapeType="1"/>
            </p:cNvSpPr>
            <p:nvPr/>
          </p:nvSpPr>
          <p:spPr bwMode="auto">
            <a:xfrm>
              <a:off x="884" y="1752"/>
              <a:ext cx="681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endParaRPr lang="ru-RU"/>
            </a:p>
          </p:txBody>
        </p:sp>
      </p:grpSp>
      <p:grpSp>
        <p:nvGrpSpPr>
          <p:cNvPr id="22660" name="Group 132"/>
          <p:cNvGrpSpPr>
            <a:grpSpLocks/>
          </p:cNvGrpSpPr>
          <p:nvPr/>
        </p:nvGrpSpPr>
        <p:grpSpPr bwMode="auto">
          <a:xfrm>
            <a:off x="900113" y="836613"/>
            <a:ext cx="4824412" cy="684212"/>
            <a:chOff x="567" y="527"/>
            <a:chExt cx="3039" cy="431"/>
          </a:xfrm>
        </p:grpSpPr>
        <p:sp>
          <p:nvSpPr>
            <p:cNvPr id="22661" name="Text Box 133"/>
            <p:cNvSpPr txBox="1">
              <a:spLocks noChangeArrowheads="1"/>
            </p:cNvSpPr>
            <p:nvPr/>
          </p:nvSpPr>
          <p:spPr bwMode="auto">
            <a:xfrm>
              <a:off x="567" y="572"/>
              <a:ext cx="303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>
                  <a:latin typeface="Comic Sans MS" pitchFamily="66" charset="0"/>
                </a:rPr>
                <a:t>Что больше         или           ?</a:t>
              </a:r>
              <a:r>
                <a:rPr lang="ru-RU"/>
                <a:t>    </a:t>
              </a:r>
            </a:p>
          </p:txBody>
        </p:sp>
        <p:grpSp>
          <p:nvGrpSpPr>
            <p:cNvPr id="22662" name="Group 134"/>
            <p:cNvGrpSpPr>
              <a:grpSpLocks/>
            </p:cNvGrpSpPr>
            <p:nvPr/>
          </p:nvGrpSpPr>
          <p:grpSpPr bwMode="auto">
            <a:xfrm>
              <a:off x="1837" y="527"/>
              <a:ext cx="227" cy="431"/>
              <a:chOff x="1837" y="482"/>
              <a:chExt cx="227" cy="431"/>
            </a:xfrm>
          </p:grpSpPr>
          <p:sp>
            <p:nvSpPr>
              <p:cNvPr id="22663" name="Text Box 135"/>
              <p:cNvSpPr txBox="1">
                <a:spLocks noChangeArrowheads="1"/>
              </p:cNvSpPr>
              <p:nvPr/>
            </p:nvSpPr>
            <p:spPr bwMode="auto">
              <a:xfrm>
                <a:off x="1837" y="482"/>
                <a:ext cx="22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 b="1" u="sng"/>
                  <a:t>3</a:t>
                </a:r>
              </a:p>
            </p:txBody>
          </p:sp>
          <p:sp>
            <p:nvSpPr>
              <p:cNvPr id="22664" name="Text Box 136"/>
              <p:cNvSpPr txBox="1">
                <a:spLocks noChangeArrowheads="1"/>
              </p:cNvSpPr>
              <p:nvPr/>
            </p:nvSpPr>
            <p:spPr bwMode="auto">
              <a:xfrm>
                <a:off x="1837" y="663"/>
                <a:ext cx="22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000" b="1"/>
                  <a:t>4</a:t>
                </a:r>
              </a:p>
            </p:txBody>
          </p:sp>
        </p:grpSp>
        <p:grpSp>
          <p:nvGrpSpPr>
            <p:cNvPr id="22665" name="Group 137"/>
            <p:cNvGrpSpPr>
              <a:grpSpLocks/>
            </p:cNvGrpSpPr>
            <p:nvPr/>
          </p:nvGrpSpPr>
          <p:grpSpPr bwMode="auto">
            <a:xfrm>
              <a:off x="2789" y="527"/>
              <a:ext cx="318" cy="412"/>
              <a:chOff x="1156" y="2614"/>
              <a:chExt cx="318" cy="412"/>
            </a:xfrm>
          </p:grpSpPr>
          <p:sp>
            <p:nvSpPr>
              <p:cNvPr id="22666" name="Text Box 138"/>
              <p:cNvSpPr txBox="1">
                <a:spLocks noChangeArrowheads="1"/>
              </p:cNvSpPr>
              <p:nvPr/>
            </p:nvSpPr>
            <p:spPr bwMode="auto">
              <a:xfrm>
                <a:off x="1156" y="2614"/>
                <a:ext cx="31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000" b="1" u="sng"/>
                  <a:t>15</a:t>
                </a:r>
              </a:p>
            </p:txBody>
          </p:sp>
          <p:sp>
            <p:nvSpPr>
              <p:cNvPr id="22667" name="Text Box 139"/>
              <p:cNvSpPr txBox="1">
                <a:spLocks noChangeArrowheads="1"/>
              </p:cNvSpPr>
              <p:nvPr/>
            </p:nvSpPr>
            <p:spPr bwMode="auto">
              <a:xfrm>
                <a:off x="1156" y="2795"/>
                <a:ext cx="31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b="1"/>
                  <a:t>20</a:t>
                </a:r>
              </a:p>
            </p:txBody>
          </p:sp>
        </p:grpSp>
      </p:grpSp>
      <p:sp>
        <p:nvSpPr>
          <p:cNvPr id="22668" name="Oval 140"/>
          <p:cNvSpPr>
            <a:spLocks noChangeArrowheads="1"/>
          </p:cNvSpPr>
          <p:nvPr/>
        </p:nvSpPr>
        <p:spPr bwMode="auto">
          <a:xfrm>
            <a:off x="1403350" y="4221163"/>
            <a:ext cx="2160588" cy="201612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669" name="Line 141"/>
          <p:cNvSpPr>
            <a:spLocks noChangeShapeType="1"/>
          </p:cNvSpPr>
          <p:nvPr/>
        </p:nvSpPr>
        <p:spPr bwMode="auto">
          <a:xfrm>
            <a:off x="2484438" y="4221163"/>
            <a:ext cx="0" cy="2016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670" name="Line 142"/>
          <p:cNvSpPr>
            <a:spLocks noChangeShapeType="1"/>
          </p:cNvSpPr>
          <p:nvPr/>
        </p:nvSpPr>
        <p:spPr bwMode="auto">
          <a:xfrm>
            <a:off x="1403350" y="5229225"/>
            <a:ext cx="21605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2671" name="Group 143"/>
          <p:cNvGrpSpPr>
            <a:grpSpLocks/>
          </p:cNvGrpSpPr>
          <p:nvPr/>
        </p:nvGrpSpPr>
        <p:grpSpPr bwMode="auto">
          <a:xfrm>
            <a:off x="1476375" y="4292600"/>
            <a:ext cx="2016125" cy="1873250"/>
            <a:chOff x="930" y="2704"/>
            <a:chExt cx="1270" cy="1180"/>
          </a:xfrm>
        </p:grpSpPr>
        <p:sp>
          <p:nvSpPr>
            <p:cNvPr id="22672" name="Line 144"/>
            <p:cNvSpPr>
              <a:spLocks noChangeShapeType="1"/>
            </p:cNvSpPr>
            <p:nvPr/>
          </p:nvSpPr>
          <p:spPr bwMode="auto">
            <a:xfrm flipH="1">
              <a:off x="1338" y="2704"/>
              <a:ext cx="453" cy="1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2673" name="Line 145"/>
            <p:cNvSpPr>
              <a:spLocks noChangeShapeType="1"/>
            </p:cNvSpPr>
            <p:nvPr/>
          </p:nvSpPr>
          <p:spPr bwMode="auto">
            <a:xfrm flipH="1">
              <a:off x="1156" y="2795"/>
              <a:ext cx="817" cy="9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2674" name="Line 146"/>
            <p:cNvSpPr>
              <a:spLocks noChangeShapeType="1"/>
            </p:cNvSpPr>
            <p:nvPr/>
          </p:nvSpPr>
          <p:spPr bwMode="auto">
            <a:xfrm flipV="1">
              <a:off x="1020" y="2931"/>
              <a:ext cx="1089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2675" name="Line 147"/>
            <p:cNvSpPr>
              <a:spLocks noChangeShapeType="1"/>
            </p:cNvSpPr>
            <p:nvPr/>
          </p:nvSpPr>
          <p:spPr bwMode="auto">
            <a:xfrm flipV="1">
              <a:off x="930" y="3113"/>
              <a:ext cx="1270" cy="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2676" name="Line 148"/>
            <p:cNvSpPr>
              <a:spLocks noChangeShapeType="1"/>
            </p:cNvSpPr>
            <p:nvPr/>
          </p:nvSpPr>
          <p:spPr bwMode="auto">
            <a:xfrm>
              <a:off x="1338" y="2704"/>
              <a:ext cx="453" cy="1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2677" name="Line 149"/>
            <p:cNvSpPr>
              <a:spLocks noChangeShapeType="1"/>
            </p:cNvSpPr>
            <p:nvPr/>
          </p:nvSpPr>
          <p:spPr bwMode="auto">
            <a:xfrm>
              <a:off x="1156" y="2795"/>
              <a:ext cx="817" cy="9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2678" name="Line 150"/>
            <p:cNvSpPr>
              <a:spLocks noChangeShapeType="1"/>
            </p:cNvSpPr>
            <p:nvPr/>
          </p:nvSpPr>
          <p:spPr bwMode="auto">
            <a:xfrm>
              <a:off x="1020" y="2931"/>
              <a:ext cx="1089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2679" name="Line 151"/>
            <p:cNvSpPr>
              <a:spLocks noChangeShapeType="1"/>
            </p:cNvSpPr>
            <p:nvPr/>
          </p:nvSpPr>
          <p:spPr bwMode="auto">
            <a:xfrm>
              <a:off x="930" y="3113"/>
              <a:ext cx="1270" cy="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2680" name="Group 152"/>
          <p:cNvGrpSpPr>
            <a:grpSpLocks/>
          </p:cNvGrpSpPr>
          <p:nvPr/>
        </p:nvGrpSpPr>
        <p:grpSpPr bwMode="auto">
          <a:xfrm>
            <a:off x="1403350" y="4221163"/>
            <a:ext cx="2159000" cy="2016125"/>
            <a:chOff x="2744" y="2614"/>
            <a:chExt cx="1360" cy="1270"/>
          </a:xfrm>
        </p:grpSpPr>
        <p:grpSp>
          <p:nvGrpSpPr>
            <p:cNvPr id="22681" name="Group 153"/>
            <p:cNvGrpSpPr>
              <a:grpSpLocks/>
            </p:cNvGrpSpPr>
            <p:nvPr/>
          </p:nvGrpSpPr>
          <p:grpSpPr bwMode="auto">
            <a:xfrm>
              <a:off x="2744" y="2614"/>
              <a:ext cx="1360" cy="1270"/>
              <a:chOff x="884" y="1117"/>
              <a:chExt cx="1360" cy="1270"/>
            </a:xfrm>
          </p:grpSpPr>
          <p:grpSp>
            <p:nvGrpSpPr>
              <p:cNvPr id="22682" name="Group 154"/>
              <p:cNvGrpSpPr>
                <a:grpSpLocks/>
              </p:cNvGrpSpPr>
              <p:nvPr/>
            </p:nvGrpSpPr>
            <p:grpSpPr bwMode="auto">
              <a:xfrm>
                <a:off x="884" y="1117"/>
                <a:ext cx="1360" cy="1270"/>
                <a:chOff x="886" y="1118"/>
                <a:chExt cx="1360" cy="1270"/>
              </a:xfrm>
            </p:grpSpPr>
            <p:sp>
              <p:nvSpPr>
                <p:cNvPr id="22683" name="Arc 155"/>
                <p:cNvSpPr>
                  <a:spLocks/>
                </p:cNvSpPr>
                <p:nvPr/>
              </p:nvSpPr>
              <p:spPr bwMode="auto">
                <a:xfrm>
                  <a:off x="886" y="1118"/>
                  <a:ext cx="1360" cy="1270"/>
                </a:xfrm>
                <a:custGeom>
                  <a:avLst/>
                  <a:gdLst>
                    <a:gd name="G0" fmla="+- 21600 0 0"/>
                    <a:gd name="G1" fmla="+- 21600 0 0"/>
                    <a:gd name="G2" fmla="+- 21600 0 0"/>
                    <a:gd name="T0" fmla="*/ 21937 w 43200"/>
                    <a:gd name="T1" fmla="*/ 43197 h 43200"/>
                    <a:gd name="T2" fmla="*/ 43200 w 43200"/>
                    <a:gd name="T3" fmla="*/ 21600 h 43200"/>
                    <a:gd name="T4" fmla="*/ 21600 w 43200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200" h="43200" fill="none" extrusionOk="0">
                      <a:moveTo>
                        <a:pt x="21937" y="43197"/>
                      </a:moveTo>
                      <a:cubicBezTo>
                        <a:pt x="21824" y="43199"/>
                        <a:pt x="21712" y="43199"/>
                        <a:pt x="21600" y="43200"/>
                      </a:cubicBezTo>
                      <a:cubicBezTo>
                        <a:pt x="9670" y="43200"/>
                        <a:pt x="0" y="33529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-1"/>
                        <a:pt x="43199" y="9670"/>
                        <a:pt x="43200" y="21599"/>
                      </a:cubicBezTo>
                    </a:path>
                    <a:path w="43200" h="43200" stroke="0" extrusionOk="0">
                      <a:moveTo>
                        <a:pt x="21937" y="43197"/>
                      </a:moveTo>
                      <a:cubicBezTo>
                        <a:pt x="21824" y="43199"/>
                        <a:pt x="21712" y="43199"/>
                        <a:pt x="21600" y="43200"/>
                      </a:cubicBezTo>
                      <a:cubicBezTo>
                        <a:pt x="9670" y="43200"/>
                        <a:pt x="0" y="33529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-1"/>
                        <a:pt x="43199" y="9670"/>
                        <a:pt x="43200" y="21599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3">
                  <a:schemeClr val="lt1"/>
                </a:lnRef>
                <a:fillRef idx="1">
                  <a:schemeClr val="accent3"/>
                </a:fillRef>
                <a:effectRef idx="1">
                  <a:schemeClr val="accent3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2684" name="Line 156"/>
                <p:cNvSpPr>
                  <a:spLocks noChangeShapeType="1"/>
                </p:cNvSpPr>
                <p:nvPr/>
              </p:nvSpPr>
              <p:spPr bwMode="auto">
                <a:xfrm>
                  <a:off x="1565" y="1752"/>
                  <a:ext cx="0" cy="635"/>
                </a:xfrm>
                <a:prstGeom prst="line">
                  <a:avLst/>
                </a:prstGeom>
                <a:ln>
                  <a:headEnd/>
                  <a:tailEnd/>
                </a:ln>
              </p:spPr>
              <p:style>
                <a:lnRef idx="3">
                  <a:schemeClr val="lt1"/>
                </a:lnRef>
                <a:fillRef idx="1">
                  <a:schemeClr val="accent3"/>
                </a:fillRef>
                <a:effectRef idx="1">
                  <a:schemeClr val="accent3"/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85" name="Line 157"/>
                <p:cNvSpPr>
                  <a:spLocks noChangeShapeType="1"/>
                </p:cNvSpPr>
                <p:nvPr/>
              </p:nvSpPr>
              <p:spPr bwMode="auto">
                <a:xfrm>
                  <a:off x="1565" y="1752"/>
                  <a:ext cx="680" cy="0"/>
                </a:xfrm>
                <a:prstGeom prst="line">
                  <a:avLst/>
                </a:prstGeom>
                <a:ln>
                  <a:headEnd/>
                  <a:tailEnd/>
                </a:ln>
              </p:spPr>
              <p:style>
                <a:lnRef idx="3">
                  <a:schemeClr val="lt1"/>
                </a:lnRef>
                <a:fillRef idx="1">
                  <a:schemeClr val="accent3"/>
                </a:fillRef>
                <a:effectRef idx="1">
                  <a:schemeClr val="accent3"/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2686" name="Line 158"/>
              <p:cNvSpPr>
                <a:spLocks noChangeShapeType="1"/>
              </p:cNvSpPr>
              <p:nvPr/>
            </p:nvSpPr>
            <p:spPr bwMode="auto">
              <a:xfrm>
                <a:off x="1565" y="1117"/>
                <a:ext cx="0" cy="635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3"/>
              </a:fillRef>
              <a:effectRef idx="1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22687" name="Line 159"/>
              <p:cNvSpPr>
                <a:spLocks noChangeShapeType="1"/>
              </p:cNvSpPr>
              <p:nvPr/>
            </p:nvSpPr>
            <p:spPr bwMode="auto">
              <a:xfrm>
                <a:off x="884" y="1752"/>
                <a:ext cx="681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3"/>
              </a:fillRef>
              <a:effectRef idx="1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2688" name="Group 160"/>
            <p:cNvGrpSpPr>
              <a:grpSpLocks/>
            </p:cNvGrpSpPr>
            <p:nvPr/>
          </p:nvGrpSpPr>
          <p:grpSpPr bwMode="auto">
            <a:xfrm>
              <a:off x="2789" y="2659"/>
              <a:ext cx="1270" cy="1180"/>
              <a:chOff x="930" y="2704"/>
              <a:chExt cx="1270" cy="1180"/>
            </a:xfrm>
          </p:grpSpPr>
          <p:sp>
            <p:nvSpPr>
              <p:cNvPr id="22689" name="Line 161"/>
              <p:cNvSpPr>
                <a:spLocks noChangeShapeType="1"/>
              </p:cNvSpPr>
              <p:nvPr/>
            </p:nvSpPr>
            <p:spPr bwMode="auto">
              <a:xfrm flipH="1">
                <a:off x="1338" y="2704"/>
                <a:ext cx="453" cy="118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3"/>
              </a:fillRef>
              <a:effectRef idx="1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22690" name="Line 162"/>
              <p:cNvSpPr>
                <a:spLocks noChangeShapeType="1"/>
              </p:cNvSpPr>
              <p:nvPr/>
            </p:nvSpPr>
            <p:spPr bwMode="auto">
              <a:xfrm flipH="1">
                <a:off x="1156" y="2795"/>
                <a:ext cx="817" cy="998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3"/>
              </a:fillRef>
              <a:effectRef idx="1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22691" name="Line 163"/>
              <p:cNvSpPr>
                <a:spLocks noChangeShapeType="1"/>
              </p:cNvSpPr>
              <p:nvPr/>
            </p:nvSpPr>
            <p:spPr bwMode="auto">
              <a:xfrm flipV="1">
                <a:off x="1020" y="2931"/>
                <a:ext cx="1089" cy="726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3"/>
              </a:fillRef>
              <a:effectRef idx="1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22692" name="Line 164"/>
              <p:cNvSpPr>
                <a:spLocks noChangeShapeType="1"/>
              </p:cNvSpPr>
              <p:nvPr/>
            </p:nvSpPr>
            <p:spPr bwMode="auto">
              <a:xfrm flipV="1">
                <a:off x="930" y="3113"/>
                <a:ext cx="1270" cy="362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3"/>
              </a:fillRef>
              <a:effectRef idx="1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22693" name="Line 165"/>
              <p:cNvSpPr>
                <a:spLocks noChangeShapeType="1"/>
              </p:cNvSpPr>
              <p:nvPr/>
            </p:nvSpPr>
            <p:spPr bwMode="auto">
              <a:xfrm>
                <a:off x="1338" y="2704"/>
                <a:ext cx="227" cy="59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3"/>
              </a:fillRef>
              <a:effectRef idx="1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22694" name="Line 166"/>
              <p:cNvSpPr>
                <a:spLocks noChangeShapeType="1"/>
              </p:cNvSpPr>
              <p:nvPr/>
            </p:nvSpPr>
            <p:spPr bwMode="auto">
              <a:xfrm>
                <a:off x="1156" y="2795"/>
                <a:ext cx="409" cy="499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3"/>
              </a:fillRef>
              <a:effectRef idx="1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22695" name="Line 167"/>
              <p:cNvSpPr>
                <a:spLocks noChangeShapeType="1"/>
              </p:cNvSpPr>
              <p:nvPr/>
            </p:nvSpPr>
            <p:spPr bwMode="auto">
              <a:xfrm>
                <a:off x="1020" y="2931"/>
                <a:ext cx="545" cy="363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3"/>
              </a:fillRef>
              <a:effectRef idx="1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22696" name="Line 168"/>
              <p:cNvSpPr>
                <a:spLocks noChangeShapeType="1"/>
              </p:cNvSpPr>
              <p:nvPr/>
            </p:nvSpPr>
            <p:spPr bwMode="auto">
              <a:xfrm>
                <a:off x="930" y="3113"/>
                <a:ext cx="635" cy="181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3"/>
              </a:fillRef>
              <a:effectRef idx="1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22697" name="Group 169"/>
          <p:cNvGrpSpPr>
            <a:grpSpLocks/>
          </p:cNvGrpSpPr>
          <p:nvPr/>
        </p:nvGrpSpPr>
        <p:grpSpPr bwMode="auto">
          <a:xfrm>
            <a:off x="900113" y="2133600"/>
            <a:ext cx="360362" cy="684213"/>
            <a:chOff x="1837" y="482"/>
            <a:chExt cx="227" cy="431"/>
          </a:xfrm>
        </p:grpSpPr>
        <p:sp>
          <p:nvSpPr>
            <p:cNvPr id="22698" name="Text Box 170"/>
            <p:cNvSpPr txBox="1">
              <a:spLocks noChangeArrowheads="1"/>
            </p:cNvSpPr>
            <p:nvPr/>
          </p:nvSpPr>
          <p:spPr bwMode="auto">
            <a:xfrm>
              <a:off x="1837" y="482"/>
              <a:ext cx="22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 u="sng"/>
                <a:t>3</a:t>
              </a:r>
            </a:p>
          </p:txBody>
        </p:sp>
        <p:sp>
          <p:nvSpPr>
            <p:cNvPr id="22699" name="Text Box 171"/>
            <p:cNvSpPr txBox="1">
              <a:spLocks noChangeArrowheads="1"/>
            </p:cNvSpPr>
            <p:nvPr/>
          </p:nvSpPr>
          <p:spPr bwMode="auto">
            <a:xfrm>
              <a:off x="1837" y="663"/>
              <a:ext cx="22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/>
                <a:t>4</a:t>
              </a:r>
            </a:p>
          </p:txBody>
        </p:sp>
      </p:grpSp>
      <p:grpSp>
        <p:nvGrpSpPr>
          <p:cNvPr id="22700" name="Group 172"/>
          <p:cNvGrpSpPr>
            <a:grpSpLocks/>
          </p:cNvGrpSpPr>
          <p:nvPr/>
        </p:nvGrpSpPr>
        <p:grpSpPr bwMode="auto">
          <a:xfrm>
            <a:off x="755650" y="4941888"/>
            <a:ext cx="504825" cy="654050"/>
            <a:chOff x="1156" y="2614"/>
            <a:chExt cx="318" cy="412"/>
          </a:xfrm>
        </p:grpSpPr>
        <p:sp>
          <p:nvSpPr>
            <p:cNvPr id="22701" name="Text Box 173"/>
            <p:cNvSpPr txBox="1">
              <a:spLocks noChangeArrowheads="1"/>
            </p:cNvSpPr>
            <p:nvPr/>
          </p:nvSpPr>
          <p:spPr bwMode="auto">
            <a:xfrm>
              <a:off x="1156" y="2614"/>
              <a:ext cx="31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 u="sng"/>
                <a:t>15</a:t>
              </a:r>
            </a:p>
          </p:txBody>
        </p:sp>
        <p:sp>
          <p:nvSpPr>
            <p:cNvPr id="22702" name="Text Box 174"/>
            <p:cNvSpPr txBox="1">
              <a:spLocks noChangeArrowheads="1"/>
            </p:cNvSpPr>
            <p:nvPr/>
          </p:nvSpPr>
          <p:spPr bwMode="auto">
            <a:xfrm>
              <a:off x="1156" y="2795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b="1"/>
                <a:t>20</a:t>
              </a:r>
            </a:p>
          </p:txBody>
        </p:sp>
      </p:grpSp>
      <p:sp>
        <p:nvSpPr>
          <p:cNvPr id="22703" name="Text Box 175"/>
          <p:cNvSpPr txBox="1">
            <a:spLocks noChangeArrowheads="1"/>
          </p:cNvSpPr>
          <p:nvPr/>
        </p:nvSpPr>
        <p:spPr bwMode="auto">
          <a:xfrm>
            <a:off x="539750" y="2708275"/>
            <a:ext cx="935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latin typeface="Bookman Old Style" pitchFamily="18" charset="0"/>
              </a:rPr>
              <a:t>круга</a:t>
            </a:r>
          </a:p>
        </p:txBody>
      </p:sp>
      <p:sp>
        <p:nvSpPr>
          <p:cNvPr id="22704" name="Text Box 176"/>
          <p:cNvSpPr txBox="1">
            <a:spLocks noChangeArrowheads="1"/>
          </p:cNvSpPr>
          <p:nvPr/>
        </p:nvSpPr>
        <p:spPr bwMode="auto">
          <a:xfrm>
            <a:off x="468313" y="5516563"/>
            <a:ext cx="10080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latin typeface="Bookman Old Style" pitchFamily="18" charset="0"/>
              </a:rPr>
              <a:t>круга</a:t>
            </a:r>
          </a:p>
        </p:txBody>
      </p:sp>
      <p:sp>
        <p:nvSpPr>
          <p:cNvPr id="22709" name="Text Box 181"/>
          <p:cNvSpPr txBox="1">
            <a:spLocks noChangeArrowheads="1"/>
          </p:cNvSpPr>
          <p:nvPr/>
        </p:nvSpPr>
        <p:spPr bwMode="auto">
          <a:xfrm>
            <a:off x="7019925" y="5157788"/>
            <a:ext cx="15843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равны</a:t>
            </a:r>
          </a:p>
        </p:txBody>
      </p:sp>
      <p:grpSp>
        <p:nvGrpSpPr>
          <p:cNvPr id="22717" name="Group 189"/>
          <p:cNvGrpSpPr>
            <a:grpSpLocks/>
          </p:cNvGrpSpPr>
          <p:nvPr/>
        </p:nvGrpSpPr>
        <p:grpSpPr bwMode="auto">
          <a:xfrm>
            <a:off x="5219700" y="5516563"/>
            <a:ext cx="1728788" cy="912812"/>
            <a:chOff x="3288" y="3475"/>
            <a:chExt cx="1089" cy="575"/>
          </a:xfrm>
        </p:grpSpPr>
        <p:grpSp>
          <p:nvGrpSpPr>
            <p:cNvPr id="22710" name="Group 182"/>
            <p:cNvGrpSpPr>
              <a:grpSpLocks/>
            </p:cNvGrpSpPr>
            <p:nvPr/>
          </p:nvGrpSpPr>
          <p:grpSpPr bwMode="auto">
            <a:xfrm>
              <a:off x="3288" y="3475"/>
              <a:ext cx="272" cy="566"/>
              <a:chOff x="1837" y="482"/>
              <a:chExt cx="227" cy="429"/>
            </a:xfrm>
          </p:grpSpPr>
          <p:sp>
            <p:nvSpPr>
              <p:cNvPr id="22711" name="Text Box 183"/>
              <p:cNvSpPr txBox="1">
                <a:spLocks noChangeArrowheads="1"/>
              </p:cNvSpPr>
              <p:nvPr/>
            </p:nvSpPr>
            <p:spPr bwMode="auto">
              <a:xfrm>
                <a:off x="1837" y="482"/>
                <a:ext cx="227" cy="2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800" b="1" u="sng">
                    <a:solidFill>
                      <a:schemeClr val="hlin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3</a:t>
                </a:r>
              </a:p>
            </p:txBody>
          </p:sp>
          <p:sp>
            <p:nvSpPr>
              <p:cNvPr id="22712" name="Text Box 184"/>
              <p:cNvSpPr txBox="1">
                <a:spLocks noChangeArrowheads="1"/>
              </p:cNvSpPr>
              <p:nvPr/>
            </p:nvSpPr>
            <p:spPr bwMode="auto">
              <a:xfrm>
                <a:off x="1837" y="663"/>
                <a:ext cx="227" cy="2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800" b="1">
                    <a:solidFill>
                      <a:schemeClr val="hlin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4</a:t>
                </a:r>
              </a:p>
            </p:txBody>
          </p:sp>
        </p:grpSp>
        <p:grpSp>
          <p:nvGrpSpPr>
            <p:cNvPr id="22713" name="Group 185"/>
            <p:cNvGrpSpPr>
              <a:grpSpLocks/>
            </p:cNvGrpSpPr>
            <p:nvPr/>
          </p:nvGrpSpPr>
          <p:grpSpPr bwMode="auto">
            <a:xfrm>
              <a:off x="3878" y="3475"/>
              <a:ext cx="499" cy="575"/>
              <a:chOff x="1156" y="2614"/>
              <a:chExt cx="318" cy="419"/>
            </a:xfrm>
          </p:grpSpPr>
          <p:sp>
            <p:nvSpPr>
              <p:cNvPr id="22714" name="Text Box 186"/>
              <p:cNvSpPr txBox="1">
                <a:spLocks noChangeArrowheads="1"/>
              </p:cNvSpPr>
              <p:nvPr/>
            </p:nvSpPr>
            <p:spPr bwMode="auto">
              <a:xfrm>
                <a:off x="1156" y="2614"/>
                <a:ext cx="318" cy="2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800" b="1" u="sng">
                    <a:solidFill>
                      <a:schemeClr val="hlin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15</a:t>
                </a:r>
              </a:p>
            </p:txBody>
          </p:sp>
          <p:sp>
            <p:nvSpPr>
              <p:cNvPr id="22715" name="Text Box 187"/>
              <p:cNvSpPr txBox="1">
                <a:spLocks noChangeArrowheads="1"/>
              </p:cNvSpPr>
              <p:nvPr/>
            </p:nvSpPr>
            <p:spPr bwMode="auto">
              <a:xfrm>
                <a:off x="1156" y="2795"/>
                <a:ext cx="318" cy="2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800" b="1">
                    <a:solidFill>
                      <a:schemeClr val="hlin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20</a:t>
                </a:r>
              </a:p>
            </p:txBody>
          </p:sp>
        </p:grpSp>
        <p:sp>
          <p:nvSpPr>
            <p:cNvPr id="22716" name="Text Box 188"/>
            <p:cNvSpPr txBox="1">
              <a:spLocks noChangeArrowheads="1"/>
            </p:cNvSpPr>
            <p:nvPr/>
          </p:nvSpPr>
          <p:spPr bwMode="auto">
            <a:xfrm>
              <a:off x="3560" y="3566"/>
              <a:ext cx="27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b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=</a:t>
              </a:r>
            </a:p>
          </p:txBody>
        </p:sp>
      </p:grpSp>
      <p:sp>
        <p:nvSpPr>
          <p:cNvPr id="22718" name="Rectangle 190"/>
          <p:cNvSpPr>
            <a:spLocks noChangeArrowheads="1"/>
          </p:cNvSpPr>
          <p:nvPr/>
        </p:nvSpPr>
        <p:spPr bwMode="auto">
          <a:xfrm>
            <a:off x="3851275" y="5084763"/>
            <a:ext cx="4824413" cy="1439862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70" decel="100000"/>
                                        <p:tgtEl>
                                          <p:spTgt spid="2269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770" decel="100000"/>
                                        <p:tgtEl>
                                          <p:spTgt spid="2269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69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22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22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2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7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7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7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70" decel="100000"/>
                                        <p:tgtEl>
                                          <p:spTgt spid="2270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770" decel="100000"/>
                                        <p:tgtEl>
                                          <p:spTgt spid="2270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70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22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22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2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7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27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27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770" decel="100000"/>
                                        <p:tgtEl>
                                          <p:spTgt spid="227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770" decel="100000"/>
                                        <p:tgtEl>
                                          <p:spTgt spid="227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7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1" dur="770" fill="hold"/>
                                        <p:tgtEl>
                                          <p:spTgt spid="227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7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3" dur="770" fill="hold"/>
                                        <p:tgtEl>
                                          <p:spTgt spid="227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7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27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27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27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27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27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27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27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27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27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27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27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27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2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03" grpId="0"/>
      <p:bldP spid="22704" grpId="0"/>
      <p:bldP spid="22709" grpId="0"/>
      <p:bldP spid="227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14" name="Oval 38"/>
          <p:cNvSpPr>
            <a:spLocks noChangeArrowheads="1"/>
          </p:cNvSpPr>
          <p:nvPr/>
        </p:nvSpPr>
        <p:spPr bwMode="auto">
          <a:xfrm>
            <a:off x="5364163" y="1773238"/>
            <a:ext cx="2160587" cy="201612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772400" cy="630237"/>
          </a:xfrm>
        </p:spPr>
        <p:txBody>
          <a:bodyPr>
            <a:normAutofit fontScale="90000"/>
          </a:bodyPr>
          <a:lstStyle/>
          <a:p>
            <a:r>
              <a:rPr lang="ru-RU" sz="4000" b="1"/>
              <a:t>Основное свойство дроби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1188" y="1557338"/>
            <a:ext cx="4392612" cy="4573587"/>
          </a:xfrm>
        </p:spPr>
        <p:txBody>
          <a:bodyPr/>
          <a:lstStyle/>
          <a:p>
            <a:r>
              <a:rPr lang="ru-RU" sz="2400" dirty="0"/>
              <a:t>Почему</a:t>
            </a:r>
            <a:r>
              <a:rPr lang="ru-RU" dirty="0"/>
              <a:t>                 ? </a:t>
            </a:r>
          </a:p>
          <a:p>
            <a:pPr>
              <a:buFont typeface="Wingdings" pitchFamily="2" charset="2"/>
              <a:buNone/>
            </a:pPr>
            <a:endParaRPr lang="ru-RU" dirty="0"/>
          </a:p>
          <a:p>
            <a:r>
              <a:rPr lang="ru-RU" sz="2400" dirty="0"/>
              <a:t>Рассмотрим еще раз как это получилось</a:t>
            </a:r>
            <a:r>
              <a:rPr lang="ru-RU" dirty="0"/>
              <a:t>.</a:t>
            </a:r>
          </a:p>
          <a:p>
            <a:pPr>
              <a:buFont typeface="Wingdings" pitchFamily="2" charset="2"/>
              <a:buNone/>
            </a:pPr>
            <a:endParaRPr lang="ru-RU" dirty="0"/>
          </a:p>
          <a:p>
            <a:pPr>
              <a:buFont typeface="Wingdings" pitchFamily="2" charset="2"/>
              <a:buNone/>
            </a:pPr>
            <a:endParaRPr lang="ru-RU" dirty="0"/>
          </a:p>
          <a:p>
            <a:pPr>
              <a:buFont typeface="Wingdings" pitchFamily="2" charset="2"/>
              <a:buNone/>
            </a:pPr>
            <a:r>
              <a:rPr lang="ru-RU" sz="2400" dirty="0"/>
              <a:t>Это равенство можно записать и по-другому:</a:t>
            </a:r>
          </a:p>
        </p:txBody>
      </p:sp>
      <p:grpSp>
        <p:nvGrpSpPr>
          <p:cNvPr id="24587" name="Group 11"/>
          <p:cNvGrpSpPr>
            <a:grpSpLocks/>
          </p:cNvGrpSpPr>
          <p:nvPr/>
        </p:nvGrpSpPr>
        <p:grpSpPr bwMode="auto">
          <a:xfrm>
            <a:off x="2555875" y="1412875"/>
            <a:ext cx="1295400" cy="866775"/>
            <a:chOff x="3515" y="890"/>
            <a:chExt cx="771" cy="522"/>
          </a:xfrm>
        </p:grpSpPr>
        <p:grpSp>
          <p:nvGrpSpPr>
            <p:cNvPr id="24580" name="Group 4"/>
            <p:cNvGrpSpPr>
              <a:grpSpLocks/>
            </p:cNvGrpSpPr>
            <p:nvPr/>
          </p:nvGrpSpPr>
          <p:grpSpPr bwMode="auto">
            <a:xfrm>
              <a:off x="3515" y="890"/>
              <a:ext cx="272" cy="485"/>
              <a:chOff x="1837" y="482"/>
              <a:chExt cx="227" cy="419"/>
            </a:xfrm>
          </p:grpSpPr>
          <p:sp>
            <p:nvSpPr>
              <p:cNvPr id="24581" name="Text Box 5"/>
              <p:cNvSpPr txBox="1">
                <a:spLocks noChangeArrowheads="1"/>
              </p:cNvSpPr>
              <p:nvPr/>
            </p:nvSpPr>
            <p:spPr bwMode="auto">
              <a:xfrm>
                <a:off x="1837" y="482"/>
                <a:ext cx="227" cy="2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 b="1" u="sng"/>
                  <a:t>3</a:t>
                </a:r>
              </a:p>
            </p:txBody>
          </p:sp>
          <p:sp>
            <p:nvSpPr>
              <p:cNvPr id="24582" name="Text Box 6"/>
              <p:cNvSpPr txBox="1">
                <a:spLocks noChangeArrowheads="1"/>
              </p:cNvSpPr>
              <p:nvPr/>
            </p:nvSpPr>
            <p:spPr bwMode="auto">
              <a:xfrm>
                <a:off x="1837" y="663"/>
                <a:ext cx="227" cy="2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 b="1"/>
                  <a:t>4</a:t>
                </a:r>
              </a:p>
            </p:txBody>
          </p:sp>
        </p:grpSp>
        <p:sp>
          <p:nvSpPr>
            <p:cNvPr id="24583" name="Text Box 7"/>
            <p:cNvSpPr txBox="1">
              <a:spLocks noChangeArrowheads="1"/>
            </p:cNvSpPr>
            <p:nvPr/>
          </p:nvSpPr>
          <p:spPr bwMode="auto">
            <a:xfrm>
              <a:off x="3742" y="1026"/>
              <a:ext cx="227" cy="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=</a:t>
              </a:r>
            </a:p>
          </p:txBody>
        </p:sp>
        <p:grpSp>
          <p:nvGrpSpPr>
            <p:cNvPr id="24584" name="Group 8"/>
            <p:cNvGrpSpPr>
              <a:grpSpLocks/>
            </p:cNvGrpSpPr>
            <p:nvPr/>
          </p:nvGrpSpPr>
          <p:grpSpPr bwMode="auto">
            <a:xfrm>
              <a:off x="3969" y="935"/>
              <a:ext cx="317" cy="477"/>
              <a:chOff x="1156" y="2614"/>
              <a:chExt cx="318" cy="428"/>
            </a:xfrm>
          </p:grpSpPr>
          <p:sp>
            <p:nvSpPr>
              <p:cNvPr id="24585" name="Text Box 9"/>
              <p:cNvSpPr txBox="1">
                <a:spLocks noChangeArrowheads="1"/>
              </p:cNvSpPr>
              <p:nvPr/>
            </p:nvSpPr>
            <p:spPr bwMode="auto">
              <a:xfrm>
                <a:off x="1156" y="2614"/>
                <a:ext cx="318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 b="1" u="sng"/>
                  <a:t>15</a:t>
                </a:r>
              </a:p>
            </p:txBody>
          </p:sp>
          <p:sp>
            <p:nvSpPr>
              <p:cNvPr id="24586" name="Text Box 10"/>
              <p:cNvSpPr txBox="1">
                <a:spLocks noChangeArrowheads="1"/>
              </p:cNvSpPr>
              <p:nvPr/>
            </p:nvSpPr>
            <p:spPr bwMode="auto">
              <a:xfrm>
                <a:off x="1156" y="2795"/>
                <a:ext cx="318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 b="1"/>
                  <a:t>20</a:t>
                </a:r>
              </a:p>
            </p:txBody>
          </p:sp>
        </p:grpSp>
      </p:grpSp>
      <p:sp>
        <p:nvSpPr>
          <p:cNvPr id="24615" name="Line 39"/>
          <p:cNvSpPr>
            <a:spLocks noChangeShapeType="1"/>
          </p:cNvSpPr>
          <p:nvPr/>
        </p:nvSpPr>
        <p:spPr bwMode="auto">
          <a:xfrm>
            <a:off x="6443663" y="1773238"/>
            <a:ext cx="0" cy="2016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4617" name="Line 41"/>
          <p:cNvSpPr>
            <a:spLocks noChangeShapeType="1"/>
          </p:cNvSpPr>
          <p:nvPr/>
        </p:nvSpPr>
        <p:spPr bwMode="auto">
          <a:xfrm>
            <a:off x="5364163" y="2781300"/>
            <a:ext cx="21605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4618" name="Group 42"/>
          <p:cNvGrpSpPr>
            <a:grpSpLocks/>
          </p:cNvGrpSpPr>
          <p:nvPr/>
        </p:nvGrpSpPr>
        <p:grpSpPr bwMode="auto">
          <a:xfrm>
            <a:off x="5364163" y="1773238"/>
            <a:ext cx="2159000" cy="2016125"/>
            <a:chOff x="884" y="1117"/>
            <a:chExt cx="1360" cy="1270"/>
          </a:xfrm>
        </p:grpSpPr>
        <p:grpSp>
          <p:nvGrpSpPr>
            <p:cNvPr id="24619" name="Group 43"/>
            <p:cNvGrpSpPr>
              <a:grpSpLocks/>
            </p:cNvGrpSpPr>
            <p:nvPr/>
          </p:nvGrpSpPr>
          <p:grpSpPr bwMode="auto">
            <a:xfrm>
              <a:off x="884" y="1117"/>
              <a:ext cx="1360" cy="1270"/>
              <a:chOff x="886" y="1118"/>
              <a:chExt cx="1360" cy="1270"/>
            </a:xfrm>
          </p:grpSpPr>
          <p:sp>
            <p:nvSpPr>
              <p:cNvPr id="24620" name="Arc 44"/>
              <p:cNvSpPr>
                <a:spLocks/>
              </p:cNvSpPr>
              <p:nvPr/>
            </p:nvSpPr>
            <p:spPr bwMode="auto">
              <a:xfrm>
                <a:off x="886" y="1118"/>
                <a:ext cx="1360" cy="1270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21937 w 43200"/>
                  <a:gd name="T1" fmla="*/ 43197 h 43200"/>
                  <a:gd name="T2" fmla="*/ 43200 w 43200"/>
                  <a:gd name="T3" fmla="*/ 21600 h 43200"/>
                  <a:gd name="T4" fmla="*/ 21600 w 43200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43200" fill="none" extrusionOk="0">
                    <a:moveTo>
                      <a:pt x="21937" y="43197"/>
                    </a:moveTo>
                    <a:cubicBezTo>
                      <a:pt x="21824" y="43199"/>
                      <a:pt x="21712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43200" stroke="0" extrusionOk="0">
                    <a:moveTo>
                      <a:pt x="21937" y="43197"/>
                    </a:moveTo>
                    <a:cubicBezTo>
                      <a:pt x="21824" y="43199"/>
                      <a:pt x="21712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solidFill>
                <a:schemeClr val="hlink"/>
              </a:solidFill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4621" name="Line 45"/>
              <p:cNvSpPr>
                <a:spLocks noChangeShapeType="1"/>
              </p:cNvSpPr>
              <p:nvPr/>
            </p:nvSpPr>
            <p:spPr bwMode="auto">
              <a:xfrm>
                <a:off x="1565" y="1752"/>
                <a:ext cx="0" cy="635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22" name="Line 46"/>
              <p:cNvSpPr>
                <a:spLocks noChangeShapeType="1"/>
              </p:cNvSpPr>
              <p:nvPr/>
            </p:nvSpPr>
            <p:spPr bwMode="auto">
              <a:xfrm>
                <a:off x="1565" y="1752"/>
                <a:ext cx="68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4623" name="Line 47"/>
            <p:cNvSpPr>
              <a:spLocks noChangeShapeType="1"/>
            </p:cNvSpPr>
            <p:nvPr/>
          </p:nvSpPr>
          <p:spPr bwMode="auto">
            <a:xfrm>
              <a:off x="1565" y="1117"/>
              <a:ext cx="0" cy="63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624" name="Line 48"/>
            <p:cNvSpPr>
              <a:spLocks noChangeShapeType="1"/>
            </p:cNvSpPr>
            <p:nvPr/>
          </p:nvSpPr>
          <p:spPr bwMode="auto">
            <a:xfrm>
              <a:off x="884" y="1752"/>
              <a:ext cx="6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4605" name="Group 29"/>
          <p:cNvGrpSpPr>
            <a:grpSpLocks/>
          </p:cNvGrpSpPr>
          <p:nvPr/>
        </p:nvGrpSpPr>
        <p:grpSpPr bwMode="auto">
          <a:xfrm>
            <a:off x="5435600" y="1844675"/>
            <a:ext cx="2016125" cy="1873250"/>
            <a:chOff x="930" y="2704"/>
            <a:chExt cx="1270" cy="1180"/>
          </a:xfrm>
        </p:grpSpPr>
        <p:sp>
          <p:nvSpPr>
            <p:cNvPr id="24606" name="Line 30"/>
            <p:cNvSpPr>
              <a:spLocks noChangeShapeType="1"/>
            </p:cNvSpPr>
            <p:nvPr/>
          </p:nvSpPr>
          <p:spPr bwMode="auto">
            <a:xfrm flipH="1">
              <a:off x="1338" y="2704"/>
              <a:ext cx="453" cy="1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607" name="Line 31"/>
            <p:cNvSpPr>
              <a:spLocks noChangeShapeType="1"/>
            </p:cNvSpPr>
            <p:nvPr/>
          </p:nvSpPr>
          <p:spPr bwMode="auto">
            <a:xfrm flipH="1">
              <a:off x="1156" y="2795"/>
              <a:ext cx="817" cy="9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608" name="Line 32"/>
            <p:cNvSpPr>
              <a:spLocks noChangeShapeType="1"/>
            </p:cNvSpPr>
            <p:nvPr/>
          </p:nvSpPr>
          <p:spPr bwMode="auto">
            <a:xfrm flipV="1">
              <a:off x="1020" y="2931"/>
              <a:ext cx="1089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609" name="Line 33"/>
            <p:cNvSpPr>
              <a:spLocks noChangeShapeType="1"/>
            </p:cNvSpPr>
            <p:nvPr/>
          </p:nvSpPr>
          <p:spPr bwMode="auto">
            <a:xfrm flipV="1">
              <a:off x="930" y="3113"/>
              <a:ext cx="1270" cy="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610" name="Line 34"/>
            <p:cNvSpPr>
              <a:spLocks noChangeShapeType="1"/>
            </p:cNvSpPr>
            <p:nvPr/>
          </p:nvSpPr>
          <p:spPr bwMode="auto">
            <a:xfrm>
              <a:off x="1338" y="2704"/>
              <a:ext cx="453" cy="1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611" name="Line 35"/>
            <p:cNvSpPr>
              <a:spLocks noChangeShapeType="1"/>
            </p:cNvSpPr>
            <p:nvPr/>
          </p:nvSpPr>
          <p:spPr bwMode="auto">
            <a:xfrm>
              <a:off x="1156" y="2795"/>
              <a:ext cx="817" cy="9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612" name="Line 36"/>
            <p:cNvSpPr>
              <a:spLocks noChangeShapeType="1"/>
            </p:cNvSpPr>
            <p:nvPr/>
          </p:nvSpPr>
          <p:spPr bwMode="auto">
            <a:xfrm>
              <a:off x="1020" y="2931"/>
              <a:ext cx="1089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613" name="Line 37"/>
            <p:cNvSpPr>
              <a:spLocks noChangeShapeType="1"/>
            </p:cNvSpPr>
            <p:nvPr/>
          </p:nvSpPr>
          <p:spPr bwMode="auto">
            <a:xfrm>
              <a:off x="930" y="3113"/>
              <a:ext cx="1270" cy="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4640" name="Group 64"/>
          <p:cNvGrpSpPr>
            <a:grpSpLocks/>
          </p:cNvGrpSpPr>
          <p:nvPr/>
        </p:nvGrpSpPr>
        <p:grpSpPr bwMode="auto">
          <a:xfrm>
            <a:off x="900113" y="3284538"/>
            <a:ext cx="3024187" cy="1077912"/>
            <a:chOff x="839" y="2115"/>
            <a:chExt cx="1905" cy="679"/>
          </a:xfrm>
        </p:grpSpPr>
        <p:grpSp>
          <p:nvGrpSpPr>
            <p:cNvPr id="24626" name="Group 50"/>
            <p:cNvGrpSpPr>
              <a:grpSpLocks/>
            </p:cNvGrpSpPr>
            <p:nvPr/>
          </p:nvGrpSpPr>
          <p:grpSpPr bwMode="auto">
            <a:xfrm>
              <a:off x="839" y="2115"/>
              <a:ext cx="317" cy="645"/>
              <a:chOff x="1837" y="482"/>
              <a:chExt cx="227" cy="417"/>
            </a:xfrm>
          </p:grpSpPr>
          <p:sp>
            <p:nvSpPr>
              <p:cNvPr id="24627" name="Text Box 51"/>
              <p:cNvSpPr txBox="1">
                <a:spLocks noChangeArrowheads="1"/>
              </p:cNvSpPr>
              <p:nvPr/>
            </p:nvSpPr>
            <p:spPr bwMode="auto">
              <a:xfrm>
                <a:off x="1837" y="482"/>
                <a:ext cx="227" cy="2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3200" b="1" u="sng"/>
                  <a:t>3</a:t>
                </a:r>
              </a:p>
            </p:txBody>
          </p:sp>
          <p:sp>
            <p:nvSpPr>
              <p:cNvPr id="24628" name="Text Box 52"/>
              <p:cNvSpPr txBox="1">
                <a:spLocks noChangeArrowheads="1"/>
              </p:cNvSpPr>
              <p:nvPr/>
            </p:nvSpPr>
            <p:spPr bwMode="auto">
              <a:xfrm>
                <a:off x="1837" y="663"/>
                <a:ext cx="227" cy="2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3200" b="1"/>
                  <a:t>4</a:t>
                </a:r>
              </a:p>
            </p:txBody>
          </p:sp>
        </p:grpSp>
        <p:sp>
          <p:nvSpPr>
            <p:cNvPr id="24629" name="Text Box 53"/>
            <p:cNvSpPr txBox="1">
              <a:spLocks noChangeArrowheads="1"/>
            </p:cNvSpPr>
            <p:nvPr/>
          </p:nvSpPr>
          <p:spPr bwMode="auto">
            <a:xfrm>
              <a:off x="1066" y="2251"/>
              <a:ext cx="31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200" b="1"/>
                <a:t>=</a:t>
              </a:r>
            </a:p>
          </p:txBody>
        </p:sp>
        <p:grpSp>
          <p:nvGrpSpPr>
            <p:cNvPr id="24630" name="Group 54"/>
            <p:cNvGrpSpPr>
              <a:grpSpLocks/>
            </p:cNvGrpSpPr>
            <p:nvPr/>
          </p:nvGrpSpPr>
          <p:grpSpPr bwMode="auto">
            <a:xfrm>
              <a:off x="2200" y="2115"/>
              <a:ext cx="544" cy="679"/>
              <a:chOff x="1156" y="2614"/>
              <a:chExt cx="318" cy="392"/>
            </a:xfrm>
          </p:grpSpPr>
          <p:sp>
            <p:nvSpPr>
              <p:cNvPr id="24631" name="Text Box 55"/>
              <p:cNvSpPr txBox="1">
                <a:spLocks noChangeArrowheads="1"/>
              </p:cNvSpPr>
              <p:nvPr/>
            </p:nvSpPr>
            <p:spPr bwMode="auto">
              <a:xfrm>
                <a:off x="1156" y="2614"/>
                <a:ext cx="318" cy="2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3200" b="1" u="sng"/>
                  <a:t>15</a:t>
                </a:r>
              </a:p>
            </p:txBody>
          </p:sp>
          <p:sp>
            <p:nvSpPr>
              <p:cNvPr id="24632" name="Text Box 56"/>
              <p:cNvSpPr txBox="1">
                <a:spLocks noChangeArrowheads="1"/>
              </p:cNvSpPr>
              <p:nvPr/>
            </p:nvSpPr>
            <p:spPr bwMode="auto">
              <a:xfrm>
                <a:off x="1156" y="2795"/>
                <a:ext cx="318" cy="2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3200" b="1"/>
                  <a:t>20</a:t>
                </a:r>
              </a:p>
            </p:txBody>
          </p:sp>
        </p:grpSp>
        <p:grpSp>
          <p:nvGrpSpPr>
            <p:cNvPr id="24633" name="Group 57"/>
            <p:cNvGrpSpPr>
              <a:grpSpLocks/>
            </p:cNvGrpSpPr>
            <p:nvPr/>
          </p:nvGrpSpPr>
          <p:grpSpPr bwMode="auto">
            <a:xfrm>
              <a:off x="1338" y="2115"/>
              <a:ext cx="771" cy="645"/>
              <a:chOff x="1837" y="482"/>
              <a:chExt cx="227" cy="417"/>
            </a:xfrm>
          </p:grpSpPr>
          <p:sp>
            <p:nvSpPr>
              <p:cNvPr id="24634" name="Text Box 58"/>
              <p:cNvSpPr txBox="1">
                <a:spLocks noChangeArrowheads="1"/>
              </p:cNvSpPr>
              <p:nvPr/>
            </p:nvSpPr>
            <p:spPr bwMode="auto">
              <a:xfrm>
                <a:off x="1837" y="482"/>
                <a:ext cx="227" cy="2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3200" b="1" u="sng"/>
                  <a:t>3 * 5</a:t>
                </a:r>
              </a:p>
            </p:txBody>
          </p:sp>
          <p:sp>
            <p:nvSpPr>
              <p:cNvPr id="24635" name="Text Box 59"/>
              <p:cNvSpPr txBox="1">
                <a:spLocks noChangeArrowheads="1"/>
              </p:cNvSpPr>
              <p:nvPr/>
            </p:nvSpPr>
            <p:spPr bwMode="auto">
              <a:xfrm>
                <a:off x="1837" y="663"/>
                <a:ext cx="227" cy="2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3200" b="1"/>
                  <a:t>4 * 5</a:t>
                </a:r>
              </a:p>
            </p:txBody>
          </p:sp>
        </p:grpSp>
        <p:sp>
          <p:nvSpPr>
            <p:cNvPr id="24639" name="Text Box 63"/>
            <p:cNvSpPr txBox="1">
              <a:spLocks noChangeArrowheads="1"/>
            </p:cNvSpPr>
            <p:nvPr/>
          </p:nvSpPr>
          <p:spPr bwMode="auto">
            <a:xfrm>
              <a:off x="1973" y="2251"/>
              <a:ext cx="2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200" b="1"/>
                <a:t>=</a:t>
              </a:r>
            </a:p>
          </p:txBody>
        </p:sp>
      </p:grpSp>
      <p:grpSp>
        <p:nvGrpSpPr>
          <p:cNvPr id="24653" name="Group 77"/>
          <p:cNvGrpSpPr>
            <a:grpSpLocks/>
          </p:cNvGrpSpPr>
          <p:nvPr/>
        </p:nvGrpSpPr>
        <p:grpSpPr bwMode="auto">
          <a:xfrm>
            <a:off x="827088" y="5157788"/>
            <a:ext cx="2951162" cy="1077912"/>
            <a:chOff x="657" y="3158"/>
            <a:chExt cx="1859" cy="679"/>
          </a:xfrm>
        </p:grpSpPr>
        <p:grpSp>
          <p:nvGrpSpPr>
            <p:cNvPr id="24642" name="Group 66"/>
            <p:cNvGrpSpPr>
              <a:grpSpLocks/>
            </p:cNvGrpSpPr>
            <p:nvPr/>
          </p:nvGrpSpPr>
          <p:grpSpPr bwMode="auto">
            <a:xfrm>
              <a:off x="2199" y="3158"/>
              <a:ext cx="317" cy="645"/>
              <a:chOff x="1837" y="482"/>
              <a:chExt cx="227" cy="417"/>
            </a:xfrm>
          </p:grpSpPr>
          <p:sp>
            <p:nvSpPr>
              <p:cNvPr id="24643" name="Text Box 67"/>
              <p:cNvSpPr txBox="1">
                <a:spLocks noChangeArrowheads="1"/>
              </p:cNvSpPr>
              <p:nvPr/>
            </p:nvSpPr>
            <p:spPr bwMode="auto">
              <a:xfrm>
                <a:off x="1837" y="482"/>
                <a:ext cx="227" cy="2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3200" b="1" u="sng"/>
                  <a:t>3</a:t>
                </a:r>
              </a:p>
            </p:txBody>
          </p:sp>
          <p:sp>
            <p:nvSpPr>
              <p:cNvPr id="24644" name="Text Box 68"/>
              <p:cNvSpPr txBox="1">
                <a:spLocks noChangeArrowheads="1"/>
              </p:cNvSpPr>
              <p:nvPr/>
            </p:nvSpPr>
            <p:spPr bwMode="auto">
              <a:xfrm>
                <a:off x="1837" y="663"/>
                <a:ext cx="227" cy="2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3200" b="1"/>
                  <a:t>4</a:t>
                </a:r>
              </a:p>
            </p:txBody>
          </p:sp>
        </p:grpSp>
        <p:sp>
          <p:nvSpPr>
            <p:cNvPr id="24645" name="Text Box 69"/>
            <p:cNvSpPr txBox="1">
              <a:spLocks noChangeArrowheads="1"/>
            </p:cNvSpPr>
            <p:nvPr/>
          </p:nvSpPr>
          <p:spPr bwMode="auto">
            <a:xfrm>
              <a:off x="1972" y="3249"/>
              <a:ext cx="31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200" b="1"/>
                <a:t>=</a:t>
              </a:r>
            </a:p>
          </p:txBody>
        </p:sp>
        <p:grpSp>
          <p:nvGrpSpPr>
            <p:cNvPr id="24646" name="Group 70"/>
            <p:cNvGrpSpPr>
              <a:grpSpLocks/>
            </p:cNvGrpSpPr>
            <p:nvPr/>
          </p:nvGrpSpPr>
          <p:grpSpPr bwMode="auto">
            <a:xfrm>
              <a:off x="657" y="3158"/>
              <a:ext cx="544" cy="679"/>
              <a:chOff x="1156" y="2614"/>
              <a:chExt cx="318" cy="392"/>
            </a:xfrm>
          </p:grpSpPr>
          <p:sp>
            <p:nvSpPr>
              <p:cNvPr id="24647" name="Text Box 71"/>
              <p:cNvSpPr txBox="1">
                <a:spLocks noChangeArrowheads="1"/>
              </p:cNvSpPr>
              <p:nvPr/>
            </p:nvSpPr>
            <p:spPr bwMode="auto">
              <a:xfrm>
                <a:off x="1156" y="2614"/>
                <a:ext cx="318" cy="2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3200" b="1" u="sng"/>
                  <a:t>15</a:t>
                </a:r>
              </a:p>
            </p:txBody>
          </p:sp>
          <p:sp>
            <p:nvSpPr>
              <p:cNvPr id="24648" name="Text Box 72"/>
              <p:cNvSpPr txBox="1">
                <a:spLocks noChangeArrowheads="1"/>
              </p:cNvSpPr>
              <p:nvPr/>
            </p:nvSpPr>
            <p:spPr bwMode="auto">
              <a:xfrm>
                <a:off x="1156" y="2795"/>
                <a:ext cx="318" cy="2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3200" b="1"/>
                  <a:t>20</a:t>
                </a:r>
              </a:p>
            </p:txBody>
          </p:sp>
        </p:grpSp>
        <p:grpSp>
          <p:nvGrpSpPr>
            <p:cNvPr id="24649" name="Group 73"/>
            <p:cNvGrpSpPr>
              <a:grpSpLocks/>
            </p:cNvGrpSpPr>
            <p:nvPr/>
          </p:nvGrpSpPr>
          <p:grpSpPr bwMode="auto">
            <a:xfrm>
              <a:off x="1246" y="3158"/>
              <a:ext cx="771" cy="645"/>
              <a:chOff x="1837" y="482"/>
              <a:chExt cx="227" cy="417"/>
            </a:xfrm>
          </p:grpSpPr>
          <p:sp>
            <p:nvSpPr>
              <p:cNvPr id="24650" name="Text Box 74"/>
              <p:cNvSpPr txBox="1">
                <a:spLocks noChangeArrowheads="1"/>
              </p:cNvSpPr>
              <p:nvPr/>
            </p:nvSpPr>
            <p:spPr bwMode="auto">
              <a:xfrm>
                <a:off x="1837" y="482"/>
                <a:ext cx="227" cy="2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3200" b="1" u="sng"/>
                  <a:t>15 : 5</a:t>
                </a:r>
              </a:p>
            </p:txBody>
          </p:sp>
          <p:sp>
            <p:nvSpPr>
              <p:cNvPr id="24651" name="Text Box 75"/>
              <p:cNvSpPr txBox="1">
                <a:spLocks noChangeArrowheads="1"/>
              </p:cNvSpPr>
              <p:nvPr/>
            </p:nvSpPr>
            <p:spPr bwMode="auto">
              <a:xfrm>
                <a:off x="1837" y="663"/>
                <a:ext cx="227" cy="2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3200" b="1"/>
                  <a:t>20 : 5</a:t>
                </a:r>
              </a:p>
            </p:txBody>
          </p:sp>
        </p:grpSp>
        <p:sp>
          <p:nvSpPr>
            <p:cNvPr id="24652" name="Text Box 76"/>
            <p:cNvSpPr txBox="1">
              <a:spLocks noChangeArrowheads="1"/>
            </p:cNvSpPr>
            <p:nvPr/>
          </p:nvSpPr>
          <p:spPr bwMode="auto">
            <a:xfrm>
              <a:off x="1020" y="3294"/>
              <a:ext cx="2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200" b="1"/>
                <a:t>=</a:t>
              </a:r>
            </a:p>
          </p:txBody>
        </p:sp>
      </p:grpSp>
      <p:sp>
        <p:nvSpPr>
          <p:cNvPr id="24654" name="Text Box 78"/>
          <p:cNvSpPr txBox="1">
            <a:spLocks noChangeArrowheads="1"/>
          </p:cNvSpPr>
          <p:nvPr/>
        </p:nvSpPr>
        <p:spPr bwMode="auto">
          <a:xfrm>
            <a:off x="2339975" y="3284538"/>
            <a:ext cx="431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solidFill>
                  <a:schemeClr val="hlink"/>
                </a:solidFill>
              </a:rPr>
              <a:t>5</a:t>
            </a:r>
          </a:p>
        </p:txBody>
      </p:sp>
      <p:sp>
        <p:nvSpPr>
          <p:cNvPr id="24655" name="Text Box 79"/>
          <p:cNvSpPr txBox="1">
            <a:spLocks noChangeArrowheads="1"/>
          </p:cNvSpPr>
          <p:nvPr/>
        </p:nvSpPr>
        <p:spPr bwMode="auto">
          <a:xfrm>
            <a:off x="2339975" y="3716338"/>
            <a:ext cx="431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solidFill>
                  <a:schemeClr val="hlink"/>
                </a:solidFill>
              </a:rPr>
              <a:t>5</a:t>
            </a:r>
          </a:p>
        </p:txBody>
      </p:sp>
      <p:sp>
        <p:nvSpPr>
          <p:cNvPr id="24656" name="Text Box 80"/>
          <p:cNvSpPr txBox="1">
            <a:spLocks noChangeArrowheads="1"/>
          </p:cNvSpPr>
          <p:nvPr/>
        </p:nvSpPr>
        <p:spPr bwMode="auto">
          <a:xfrm>
            <a:off x="2555875" y="5157788"/>
            <a:ext cx="431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solidFill>
                  <a:schemeClr val="hlink"/>
                </a:solidFill>
              </a:rPr>
              <a:t>5</a:t>
            </a:r>
          </a:p>
        </p:txBody>
      </p:sp>
      <p:sp>
        <p:nvSpPr>
          <p:cNvPr id="24657" name="Text Box 81"/>
          <p:cNvSpPr txBox="1">
            <a:spLocks noChangeArrowheads="1"/>
          </p:cNvSpPr>
          <p:nvPr/>
        </p:nvSpPr>
        <p:spPr bwMode="auto">
          <a:xfrm>
            <a:off x="2555875" y="5589588"/>
            <a:ext cx="431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solidFill>
                  <a:schemeClr val="hlink"/>
                </a:solidFill>
              </a:rPr>
              <a:t>5</a:t>
            </a:r>
          </a:p>
        </p:txBody>
      </p:sp>
      <p:sp>
        <p:nvSpPr>
          <p:cNvPr id="24658" name="Text Box 82"/>
          <p:cNvSpPr txBox="1">
            <a:spLocks noChangeArrowheads="1"/>
          </p:cNvSpPr>
          <p:nvPr/>
        </p:nvSpPr>
        <p:spPr bwMode="auto">
          <a:xfrm>
            <a:off x="4643438" y="4581525"/>
            <a:ext cx="40322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/>
              <a:t>Эти равенства справедливы в силу </a:t>
            </a:r>
            <a:r>
              <a:rPr lang="ru-RU" sz="2000" b="1" u="sng">
                <a:solidFill>
                  <a:schemeClr val="hlink"/>
                </a:solidFill>
              </a:rPr>
              <a:t>основного свойства дроби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46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46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4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4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4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24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24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4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1000"/>
                                        <p:tgtEl>
                                          <p:spTgt spid="24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46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46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4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4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4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4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8" dur="1000" fill="hold"/>
                                        <p:tgtEl>
                                          <p:spTgt spid="24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0" dur="1000" fill="hold"/>
                                        <p:tgtEl>
                                          <p:spTgt spid="24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35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3" dur="1000" fill="hold"/>
                                        <p:tgtEl>
                                          <p:spTgt spid="24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5" dur="1000" fill="hold"/>
                                        <p:tgtEl>
                                          <p:spTgt spid="24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8" dur="1000" fill="hold"/>
                                        <p:tgtEl>
                                          <p:spTgt spid="24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0" dur="1000" fill="hold"/>
                                        <p:tgtEl>
                                          <p:spTgt spid="24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5" presetClass="emph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9" dur="1000" fill="hold"/>
                                        <p:tgtEl>
                                          <p:spTgt spid="24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35" presetClass="emph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1" dur="1000" fill="hold"/>
                                        <p:tgtEl>
                                          <p:spTgt spid="24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35" presetClass="emph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4" dur="1000" fill="hold"/>
                                        <p:tgtEl>
                                          <p:spTgt spid="24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35" presetClass="emph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6" dur="1000" fill="hold"/>
                                        <p:tgtEl>
                                          <p:spTgt spid="24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35" presetClass="emph" presetSubtype="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9" dur="1000" fill="hold"/>
                                        <p:tgtEl>
                                          <p:spTgt spid="24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35" presetClass="emph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1" dur="1000" fill="hold"/>
                                        <p:tgtEl>
                                          <p:spTgt spid="24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14" grpId="0" animBg="1"/>
      <p:bldP spid="24615" grpId="0" animBg="1"/>
      <p:bldP spid="24617" grpId="0" animBg="1"/>
      <p:bldP spid="24654" grpId="0"/>
      <p:bldP spid="24654" grpId="1"/>
      <p:bldP spid="24654" grpId="2"/>
      <p:bldP spid="24654" grpId="3"/>
      <p:bldP spid="24655" grpId="0"/>
      <p:bldP spid="24655" grpId="1"/>
      <p:bldP spid="24655" grpId="2"/>
      <p:bldP spid="24655" grpId="3"/>
      <p:bldP spid="24656" grpId="4"/>
      <p:bldP spid="24656" grpId="5"/>
      <p:bldP spid="24656" grpId="6"/>
      <p:bldP spid="24656" grpId="7"/>
      <p:bldP spid="24657" grpId="4"/>
      <p:bldP spid="24657" grpId="5"/>
      <p:bldP spid="24657" grpId="6"/>
      <p:bldP spid="24657" grpId="7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34" name="Rectangle 34"/>
          <p:cNvSpPr>
            <a:spLocks noChangeArrowheads="1"/>
          </p:cNvSpPr>
          <p:nvPr/>
        </p:nvSpPr>
        <p:spPr bwMode="auto">
          <a:xfrm>
            <a:off x="1116013" y="2708275"/>
            <a:ext cx="7200900" cy="187325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549275"/>
            <a:ext cx="6178550" cy="576263"/>
          </a:xfrm>
        </p:spPr>
        <p:txBody>
          <a:bodyPr>
            <a:normAutofit fontScale="90000"/>
          </a:bodyPr>
          <a:lstStyle/>
          <a:p>
            <a:r>
              <a:rPr lang="ru-RU" sz="3800" b="1"/>
              <a:t>Основное свойство дроби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57224" y="2643182"/>
            <a:ext cx="7499350" cy="381635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dirty="0"/>
              <a:t>   </a:t>
            </a:r>
            <a:r>
              <a:rPr lang="ru-RU" b="1" dirty="0">
                <a:latin typeface="Times New Roman" pitchFamily="18" charset="0"/>
              </a:rPr>
              <a:t>Если числитель и знаменатель дроби умножить или разделить на  одно и то же натуральное число, то получится равная ей дробь </a:t>
            </a:r>
            <a:r>
              <a:rPr lang="ru-RU" b="1" dirty="0" smtClean="0">
                <a:latin typeface="Times New Roman" pitchFamily="18" charset="0"/>
              </a:rPr>
              <a:t> (</a:t>
            </a:r>
            <a:r>
              <a:rPr lang="ru-RU" b="1" i="1" dirty="0" smtClean="0">
                <a:latin typeface="Times New Roman" pitchFamily="18" charset="0"/>
              </a:rPr>
              <a:t>учебник, стр. 34)</a:t>
            </a:r>
            <a:endParaRPr lang="ru-RU" b="1" i="1" dirty="0">
              <a:latin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b="1" dirty="0">
              <a:latin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b="1" dirty="0">
                <a:latin typeface="Times New Roman" pitchFamily="18" charset="0"/>
              </a:rPr>
              <a:t>Например:               ;                   ;                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b="1" dirty="0">
              <a:latin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b="1" dirty="0" smtClean="0">
                <a:latin typeface="Times New Roman" pitchFamily="18" charset="0"/>
              </a:rPr>
              <a:t>Равные дроби – различные обозначения одного и тоже числа.</a:t>
            </a:r>
            <a:endParaRPr lang="ru-RU" b="1" dirty="0">
              <a:latin typeface="Times New Roman" pitchFamily="18" charset="0"/>
            </a:endParaRPr>
          </a:p>
        </p:txBody>
      </p:sp>
      <p:grpSp>
        <p:nvGrpSpPr>
          <p:cNvPr id="25604" name="Group 4"/>
          <p:cNvGrpSpPr>
            <a:grpSpLocks/>
          </p:cNvGrpSpPr>
          <p:nvPr/>
        </p:nvGrpSpPr>
        <p:grpSpPr bwMode="auto">
          <a:xfrm>
            <a:off x="755650" y="1628775"/>
            <a:ext cx="2016125" cy="1023938"/>
            <a:chOff x="567" y="2069"/>
            <a:chExt cx="1270" cy="645"/>
          </a:xfrm>
        </p:grpSpPr>
        <p:grpSp>
          <p:nvGrpSpPr>
            <p:cNvPr id="25605" name="Group 5"/>
            <p:cNvGrpSpPr>
              <a:grpSpLocks/>
            </p:cNvGrpSpPr>
            <p:nvPr/>
          </p:nvGrpSpPr>
          <p:grpSpPr bwMode="auto">
            <a:xfrm>
              <a:off x="567" y="2069"/>
              <a:ext cx="1270" cy="645"/>
              <a:chOff x="839" y="2115"/>
              <a:chExt cx="1270" cy="645"/>
            </a:xfrm>
          </p:grpSpPr>
          <p:grpSp>
            <p:nvGrpSpPr>
              <p:cNvPr id="25606" name="Group 6"/>
              <p:cNvGrpSpPr>
                <a:grpSpLocks/>
              </p:cNvGrpSpPr>
              <p:nvPr/>
            </p:nvGrpSpPr>
            <p:grpSpPr bwMode="auto">
              <a:xfrm>
                <a:off x="839" y="2115"/>
                <a:ext cx="317" cy="645"/>
                <a:chOff x="1837" y="482"/>
                <a:chExt cx="227" cy="417"/>
              </a:xfrm>
            </p:grpSpPr>
            <p:sp>
              <p:nvSpPr>
                <p:cNvPr id="25607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837" y="482"/>
                  <a:ext cx="227" cy="2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3200" b="1" u="sng" dirty="0" smtClean="0"/>
                    <a:t>a</a:t>
                  </a:r>
                  <a:endParaRPr lang="ru-RU" sz="3200" b="1" u="sng" dirty="0"/>
                </a:p>
              </p:txBody>
            </p:sp>
            <p:sp>
              <p:nvSpPr>
                <p:cNvPr id="25608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1837" y="663"/>
                  <a:ext cx="227" cy="23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3200" b="1" dirty="0" smtClean="0"/>
                    <a:t>b</a:t>
                  </a:r>
                  <a:endParaRPr lang="ru-RU" sz="3200" b="1" dirty="0"/>
                </a:p>
              </p:txBody>
            </p:sp>
          </p:grpSp>
          <p:sp>
            <p:nvSpPr>
              <p:cNvPr id="25609" name="Text Box 9"/>
              <p:cNvSpPr txBox="1">
                <a:spLocks noChangeArrowheads="1"/>
              </p:cNvSpPr>
              <p:nvPr/>
            </p:nvSpPr>
            <p:spPr bwMode="auto">
              <a:xfrm>
                <a:off x="1066" y="2251"/>
                <a:ext cx="318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3200" b="1"/>
                  <a:t>=</a:t>
                </a:r>
              </a:p>
            </p:txBody>
          </p:sp>
          <p:grpSp>
            <p:nvGrpSpPr>
              <p:cNvPr id="25613" name="Group 13"/>
              <p:cNvGrpSpPr>
                <a:grpSpLocks/>
              </p:cNvGrpSpPr>
              <p:nvPr/>
            </p:nvGrpSpPr>
            <p:grpSpPr bwMode="auto">
              <a:xfrm>
                <a:off x="1338" y="2115"/>
                <a:ext cx="771" cy="645"/>
                <a:chOff x="1837" y="482"/>
                <a:chExt cx="227" cy="417"/>
              </a:xfrm>
            </p:grpSpPr>
            <p:sp>
              <p:nvSpPr>
                <p:cNvPr id="25614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1837" y="482"/>
                  <a:ext cx="227" cy="23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3200" b="1" u="sng" dirty="0" smtClean="0"/>
                    <a:t>a</a:t>
                  </a:r>
                  <a:r>
                    <a:rPr lang="ru-RU" sz="3200" b="1" u="sng" dirty="0" smtClean="0"/>
                    <a:t> </a:t>
                  </a:r>
                  <a:r>
                    <a:rPr lang="ru-RU" sz="3200" b="1" u="sng" dirty="0"/>
                    <a:t>* </a:t>
                  </a:r>
                  <a:r>
                    <a:rPr lang="en-US" sz="3200" b="1" u="sng" dirty="0" smtClean="0"/>
                    <a:t>c</a:t>
                  </a:r>
                  <a:endParaRPr lang="ru-RU" sz="3200" b="1" u="sng" dirty="0"/>
                </a:p>
              </p:txBody>
            </p:sp>
            <p:sp>
              <p:nvSpPr>
                <p:cNvPr id="25615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1837" y="663"/>
                  <a:ext cx="227" cy="23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3200" b="1" dirty="0" smtClean="0"/>
                    <a:t>b</a:t>
                  </a:r>
                  <a:r>
                    <a:rPr lang="ru-RU" sz="3200" b="1" dirty="0" smtClean="0"/>
                    <a:t> </a:t>
                  </a:r>
                  <a:r>
                    <a:rPr lang="ru-RU" sz="3200" b="1" dirty="0"/>
                    <a:t>* </a:t>
                  </a:r>
                  <a:r>
                    <a:rPr lang="en-US" sz="3200" b="1" dirty="0" smtClean="0"/>
                    <a:t>c</a:t>
                  </a:r>
                  <a:endParaRPr lang="ru-RU" sz="3200" b="1" dirty="0"/>
                </a:p>
              </p:txBody>
            </p:sp>
          </p:grpSp>
        </p:grpSp>
        <p:sp>
          <p:nvSpPr>
            <p:cNvPr id="25617" name="Text Box 17"/>
            <p:cNvSpPr txBox="1">
              <a:spLocks noChangeArrowheads="1"/>
            </p:cNvSpPr>
            <p:nvPr/>
          </p:nvSpPr>
          <p:spPr bwMode="auto">
            <a:xfrm>
              <a:off x="1441" y="2073"/>
              <a:ext cx="2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 dirty="0" smtClean="0">
                  <a:solidFill>
                    <a:schemeClr val="hlink"/>
                  </a:solidFill>
                </a:rPr>
                <a:t>c</a:t>
              </a:r>
              <a:endParaRPr lang="ru-RU" sz="3200" b="1" dirty="0">
                <a:solidFill>
                  <a:schemeClr val="hlink"/>
                </a:solidFill>
              </a:endParaRPr>
            </a:p>
          </p:txBody>
        </p:sp>
        <p:sp>
          <p:nvSpPr>
            <p:cNvPr id="25618" name="Text Box 18"/>
            <p:cNvSpPr txBox="1">
              <a:spLocks noChangeArrowheads="1"/>
            </p:cNvSpPr>
            <p:nvPr/>
          </p:nvSpPr>
          <p:spPr bwMode="auto">
            <a:xfrm>
              <a:off x="1441" y="2348"/>
              <a:ext cx="2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 dirty="0" smtClean="0">
                  <a:solidFill>
                    <a:schemeClr val="hlink"/>
                  </a:solidFill>
                </a:rPr>
                <a:t>c</a:t>
              </a:r>
              <a:endParaRPr lang="ru-RU" sz="3200" b="1" dirty="0">
                <a:solidFill>
                  <a:schemeClr val="hlink"/>
                </a:solidFill>
              </a:endParaRPr>
            </a:p>
          </p:txBody>
        </p:sp>
      </p:grpSp>
      <p:grpSp>
        <p:nvGrpSpPr>
          <p:cNvPr id="25619" name="Group 19"/>
          <p:cNvGrpSpPr>
            <a:grpSpLocks/>
          </p:cNvGrpSpPr>
          <p:nvPr/>
        </p:nvGrpSpPr>
        <p:grpSpPr bwMode="auto">
          <a:xfrm>
            <a:off x="4787900" y="1628775"/>
            <a:ext cx="2159000" cy="1077913"/>
            <a:chOff x="521" y="3249"/>
            <a:chExt cx="1360" cy="679"/>
          </a:xfrm>
        </p:grpSpPr>
        <p:grpSp>
          <p:nvGrpSpPr>
            <p:cNvPr id="25620" name="Group 20"/>
            <p:cNvGrpSpPr>
              <a:grpSpLocks/>
            </p:cNvGrpSpPr>
            <p:nvPr/>
          </p:nvGrpSpPr>
          <p:grpSpPr bwMode="auto">
            <a:xfrm>
              <a:off x="521" y="3249"/>
              <a:ext cx="1360" cy="679"/>
              <a:chOff x="657" y="3158"/>
              <a:chExt cx="1360" cy="679"/>
            </a:xfrm>
          </p:grpSpPr>
          <p:grpSp>
            <p:nvGrpSpPr>
              <p:cNvPr id="25625" name="Group 25"/>
              <p:cNvGrpSpPr>
                <a:grpSpLocks/>
              </p:cNvGrpSpPr>
              <p:nvPr/>
            </p:nvGrpSpPr>
            <p:grpSpPr bwMode="auto">
              <a:xfrm>
                <a:off x="657" y="3158"/>
                <a:ext cx="544" cy="679"/>
                <a:chOff x="1156" y="2614"/>
                <a:chExt cx="318" cy="392"/>
              </a:xfrm>
            </p:grpSpPr>
            <p:sp>
              <p:nvSpPr>
                <p:cNvPr id="25626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1156" y="2614"/>
                  <a:ext cx="318" cy="21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3200" b="1" u="sng" dirty="0" smtClean="0"/>
                    <a:t>a</a:t>
                  </a:r>
                  <a:endParaRPr lang="ru-RU" sz="3200" b="1" u="sng" dirty="0"/>
                </a:p>
              </p:txBody>
            </p:sp>
            <p:sp>
              <p:nvSpPr>
                <p:cNvPr id="25627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1156" y="2795"/>
                  <a:ext cx="318" cy="21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3200" b="1" dirty="0" smtClean="0"/>
                    <a:t>b</a:t>
                  </a:r>
                  <a:endParaRPr lang="ru-RU" sz="3200" b="1" dirty="0"/>
                </a:p>
              </p:txBody>
            </p:sp>
          </p:grpSp>
          <p:grpSp>
            <p:nvGrpSpPr>
              <p:cNvPr id="25628" name="Group 28"/>
              <p:cNvGrpSpPr>
                <a:grpSpLocks/>
              </p:cNvGrpSpPr>
              <p:nvPr/>
            </p:nvGrpSpPr>
            <p:grpSpPr bwMode="auto">
              <a:xfrm>
                <a:off x="1246" y="3158"/>
                <a:ext cx="771" cy="645"/>
                <a:chOff x="1837" y="482"/>
                <a:chExt cx="227" cy="417"/>
              </a:xfrm>
            </p:grpSpPr>
            <p:sp>
              <p:nvSpPr>
                <p:cNvPr id="25629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1837" y="482"/>
                  <a:ext cx="227" cy="23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3200" b="1" u="sng" dirty="0" smtClean="0"/>
                    <a:t>a</a:t>
                  </a:r>
                  <a:r>
                    <a:rPr lang="ru-RU" sz="3200" b="1" u="sng" dirty="0" smtClean="0"/>
                    <a:t> </a:t>
                  </a:r>
                  <a:r>
                    <a:rPr lang="ru-RU" sz="3200" b="1" u="sng" dirty="0"/>
                    <a:t>: </a:t>
                  </a:r>
                  <a:r>
                    <a:rPr lang="en-US" sz="3200" b="1" u="sng" dirty="0" smtClean="0"/>
                    <a:t>d</a:t>
                  </a:r>
                  <a:endParaRPr lang="ru-RU" sz="3200" b="1" u="sng" dirty="0"/>
                </a:p>
              </p:txBody>
            </p:sp>
            <p:sp>
              <p:nvSpPr>
                <p:cNvPr id="25630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1837" y="663"/>
                  <a:ext cx="227" cy="23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3200" b="1" dirty="0" smtClean="0"/>
                    <a:t>b</a:t>
                  </a:r>
                  <a:r>
                    <a:rPr lang="ru-RU" sz="3200" b="1" dirty="0" smtClean="0"/>
                    <a:t> </a:t>
                  </a:r>
                  <a:r>
                    <a:rPr lang="ru-RU" sz="3200" b="1" dirty="0"/>
                    <a:t>: </a:t>
                  </a:r>
                  <a:r>
                    <a:rPr lang="en-US" sz="3200" b="1" dirty="0" smtClean="0"/>
                    <a:t>d</a:t>
                  </a:r>
                  <a:endParaRPr lang="ru-RU" sz="3200" b="1" dirty="0"/>
                </a:p>
              </p:txBody>
            </p:sp>
          </p:grpSp>
          <p:sp>
            <p:nvSpPr>
              <p:cNvPr id="25631" name="Text Box 31"/>
              <p:cNvSpPr txBox="1">
                <a:spLocks noChangeArrowheads="1"/>
              </p:cNvSpPr>
              <p:nvPr/>
            </p:nvSpPr>
            <p:spPr bwMode="auto">
              <a:xfrm>
                <a:off x="1020" y="3294"/>
                <a:ext cx="272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3200" b="1"/>
                  <a:t>=</a:t>
                </a:r>
              </a:p>
            </p:txBody>
          </p:sp>
        </p:grpSp>
        <p:sp>
          <p:nvSpPr>
            <p:cNvPr id="25632" name="Text Box 32"/>
            <p:cNvSpPr txBox="1">
              <a:spLocks noChangeArrowheads="1"/>
            </p:cNvSpPr>
            <p:nvPr/>
          </p:nvSpPr>
          <p:spPr bwMode="auto">
            <a:xfrm>
              <a:off x="1463" y="3253"/>
              <a:ext cx="2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 dirty="0" smtClean="0">
                  <a:solidFill>
                    <a:schemeClr val="hlink"/>
                  </a:solidFill>
                </a:rPr>
                <a:t>d</a:t>
              </a:r>
              <a:endParaRPr lang="ru-RU" sz="3200" b="1" dirty="0">
                <a:solidFill>
                  <a:schemeClr val="hlink"/>
                </a:solidFill>
              </a:endParaRPr>
            </a:p>
          </p:txBody>
        </p:sp>
        <p:sp>
          <p:nvSpPr>
            <p:cNvPr id="25633" name="Text Box 33"/>
            <p:cNvSpPr txBox="1">
              <a:spLocks noChangeArrowheads="1"/>
            </p:cNvSpPr>
            <p:nvPr/>
          </p:nvSpPr>
          <p:spPr bwMode="auto">
            <a:xfrm>
              <a:off x="1508" y="3528"/>
              <a:ext cx="2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 dirty="0" smtClean="0">
                  <a:solidFill>
                    <a:schemeClr val="hlink"/>
                  </a:solidFill>
                </a:rPr>
                <a:t>d</a:t>
              </a:r>
              <a:endParaRPr lang="ru-RU" sz="3200" b="1" dirty="0">
                <a:solidFill>
                  <a:schemeClr val="hlink"/>
                </a:solidFill>
              </a:endParaRPr>
            </a:p>
          </p:txBody>
        </p:sp>
      </p:grpSp>
      <p:grpSp>
        <p:nvGrpSpPr>
          <p:cNvPr id="25643" name="Group 43"/>
          <p:cNvGrpSpPr>
            <a:grpSpLocks/>
          </p:cNvGrpSpPr>
          <p:nvPr/>
        </p:nvGrpSpPr>
        <p:grpSpPr bwMode="auto">
          <a:xfrm>
            <a:off x="2776533" y="4429132"/>
            <a:ext cx="1152525" cy="776288"/>
            <a:chOff x="1927" y="3113"/>
            <a:chExt cx="726" cy="489"/>
          </a:xfrm>
        </p:grpSpPr>
        <p:grpSp>
          <p:nvGrpSpPr>
            <p:cNvPr id="25636" name="Group 36"/>
            <p:cNvGrpSpPr>
              <a:grpSpLocks/>
            </p:cNvGrpSpPr>
            <p:nvPr/>
          </p:nvGrpSpPr>
          <p:grpSpPr bwMode="auto">
            <a:xfrm>
              <a:off x="1927" y="3113"/>
              <a:ext cx="272" cy="484"/>
              <a:chOff x="1837" y="482"/>
              <a:chExt cx="227" cy="448"/>
            </a:xfrm>
          </p:grpSpPr>
          <p:sp>
            <p:nvSpPr>
              <p:cNvPr id="25637" name="Text Box 37"/>
              <p:cNvSpPr txBox="1">
                <a:spLocks noChangeArrowheads="1"/>
              </p:cNvSpPr>
              <p:nvPr/>
            </p:nvSpPr>
            <p:spPr bwMode="auto">
              <a:xfrm>
                <a:off x="1837" y="482"/>
                <a:ext cx="227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 b="1" u="sng"/>
                  <a:t>2</a:t>
                </a:r>
              </a:p>
            </p:txBody>
          </p:sp>
          <p:sp>
            <p:nvSpPr>
              <p:cNvPr id="25638" name="Text Box 38"/>
              <p:cNvSpPr txBox="1">
                <a:spLocks noChangeArrowheads="1"/>
              </p:cNvSpPr>
              <p:nvPr/>
            </p:nvSpPr>
            <p:spPr bwMode="auto">
              <a:xfrm>
                <a:off x="1837" y="663"/>
                <a:ext cx="227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 b="1"/>
                  <a:t>5</a:t>
                </a:r>
              </a:p>
            </p:txBody>
          </p:sp>
        </p:grpSp>
        <p:sp>
          <p:nvSpPr>
            <p:cNvPr id="25639" name="Text Box 39"/>
            <p:cNvSpPr txBox="1">
              <a:spLocks noChangeArrowheads="1"/>
            </p:cNvSpPr>
            <p:nvPr/>
          </p:nvSpPr>
          <p:spPr bwMode="auto">
            <a:xfrm>
              <a:off x="2109" y="3203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 dirty="0"/>
                <a:t>=</a:t>
              </a:r>
            </a:p>
          </p:txBody>
        </p:sp>
        <p:grpSp>
          <p:nvGrpSpPr>
            <p:cNvPr id="25640" name="Group 40"/>
            <p:cNvGrpSpPr>
              <a:grpSpLocks/>
            </p:cNvGrpSpPr>
            <p:nvPr/>
          </p:nvGrpSpPr>
          <p:grpSpPr bwMode="auto">
            <a:xfrm>
              <a:off x="2245" y="3113"/>
              <a:ext cx="408" cy="489"/>
              <a:chOff x="1156" y="2614"/>
              <a:chExt cx="318" cy="440"/>
            </a:xfrm>
          </p:grpSpPr>
          <p:sp>
            <p:nvSpPr>
              <p:cNvPr id="25641" name="Text Box 41"/>
              <p:cNvSpPr txBox="1">
                <a:spLocks noChangeArrowheads="1"/>
              </p:cNvSpPr>
              <p:nvPr/>
            </p:nvSpPr>
            <p:spPr bwMode="auto">
              <a:xfrm>
                <a:off x="1156" y="2614"/>
                <a:ext cx="318" cy="2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 b="1" u="sng"/>
                  <a:t> 4 </a:t>
                </a:r>
              </a:p>
            </p:txBody>
          </p:sp>
          <p:sp>
            <p:nvSpPr>
              <p:cNvPr id="25642" name="Text Box 42"/>
              <p:cNvSpPr txBox="1">
                <a:spLocks noChangeArrowheads="1"/>
              </p:cNvSpPr>
              <p:nvPr/>
            </p:nvSpPr>
            <p:spPr bwMode="auto">
              <a:xfrm>
                <a:off x="1156" y="2795"/>
                <a:ext cx="318" cy="2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 b="1"/>
                  <a:t>10</a:t>
                </a:r>
              </a:p>
            </p:txBody>
          </p:sp>
        </p:grpSp>
      </p:grpSp>
      <p:grpSp>
        <p:nvGrpSpPr>
          <p:cNvPr id="25644" name="Group 44"/>
          <p:cNvGrpSpPr>
            <a:grpSpLocks/>
          </p:cNvGrpSpPr>
          <p:nvPr/>
        </p:nvGrpSpPr>
        <p:grpSpPr bwMode="auto">
          <a:xfrm>
            <a:off x="4130683" y="4438663"/>
            <a:ext cx="1584325" cy="776287"/>
            <a:chOff x="1927" y="3113"/>
            <a:chExt cx="726" cy="489"/>
          </a:xfrm>
        </p:grpSpPr>
        <p:grpSp>
          <p:nvGrpSpPr>
            <p:cNvPr id="25645" name="Group 45"/>
            <p:cNvGrpSpPr>
              <a:grpSpLocks/>
            </p:cNvGrpSpPr>
            <p:nvPr/>
          </p:nvGrpSpPr>
          <p:grpSpPr bwMode="auto">
            <a:xfrm>
              <a:off x="1927" y="3113"/>
              <a:ext cx="272" cy="484"/>
              <a:chOff x="1837" y="482"/>
              <a:chExt cx="227" cy="448"/>
            </a:xfrm>
          </p:grpSpPr>
          <p:sp>
            <p:nvSpPr>
              <p:cNvPr id="25646" name="Text Box 46"/>
              <p:cNvSpPr txBox="1">
                <a:spLocks noChangeArrowheads="1"/>
              </p:cNvSpPr>
              <p:nvPr/>
            </p:nvSpPr>
            <p:spPr bwMode="auto">
              <a:xfrm>
                <a:off x="1837" y="482"/>
                <a:ext cx="227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 b="1" u="sng" dirty="0"/>
                  <a:t> 9</a:t>
                </a:r>
              </a:p>
            </p:txBody>
          </p:sp>
          <p:sp>
            <p:nvSpPr>
              <p:cNvPr id="25647" name="Text Box 47"/>
              <p:cNvSpPr txBox="1">
                <a:spLocks noChangeArrowheads="1"/>
              </p:cNvSpPr>
              <p:nvPr/>
            </p:nvSpPr>
            <p:spPr bwMode="auto">
              <a:xfrm>
                <a:off x="1837" y="663"/>
                <a:ext cx="227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 b="1"/>
                  <a:t>15</a:t>
                </a:r>
              </a:p>
            </p:txBody>
          </p:sp>
        </p:grpSp>
        <p:sp>
          <p:nvSpPr>
            <p:cNvPr id="25648" name="Text Box 48"/>
            <p:cNvSpPr txBox="1">
              <a:spLocks noChangeArrowheads="1"/>
            </p:cNvSpPr>
            <p:nvPr/>
          </p:nvSpPr>
          <p:spPr bwMode="auto">
            <a:xfrm>
              <a:off x="2109" y="3203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=</a:t>
              </a:r>
            </a:p>
          </p:txBody>
        </p:sp>
        <p:grpSp>
          <p:nvGrpSpPr>
            <p:cNvPr id="25649" name="Group 49"/>
            <p:cNvGrpSpPr>
              <a:grpSpLocks/>
            </p:cNvGrpSpPr>
            <p:nvPr/>
          </p:nvGrpSpPr>
          <p:grpSpPr bwMode="auto">
            <a:xfrm>
              <a:off x="2245" y="3113"/>
              <a:ext cx="408" cy="489"/>
              <a:chOff x="1156" y="2614"/>
              <a:chExt cx="318" cy="440"/>
            </a:xfrm>
          </p:grpSpPr>
          <p:sp>
            <p:nvSpPr>
              <p:cNvPr id="25650" name="Text Box 50"/>
              <p:cNvSpPr txBox="1">
                <a:spLocks noChangeArrowheads="1"/>
              </p:cNvSpPr>
              <p:nvPr/>
            </p:nvSpPr>
            <p:spPr bwMode="auto">
              <a:xfrm>
                <a:off x="1156" y="2614"/>
                <a:ext cx="318" cy="2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 b="1" u="sng"/>
                  <a:t> 3 </a:t>
                </a:r>
              </a:p>
            </p:txBody>
          </p:sp>
          <p:sp>
            <p:nvSpPr>
              <p:cNvPr id="25651" name="Text Box 51"/>
              <p:cNvSpPr txBox="1">
                <a:spLocks noChangeArrowheads="1"/>
              </p:cNvSpPr>
              <p:nvPr/>
            </p:nvSpPr>
            <p:spPr bwMode="auto">
              <a:xfrm>
                <a:off x="1156" y="2795"/>
                <a:ext cx="318" cy="2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 b="1"/>
                  <a:t> 5</a:t>
                </a:r>
              </a:p>
            </p:txBody>
          </p:sp>
        </p:grpSp>
      </p:grpSp>
      <p:grpSp>
        <p:nvGrpSpPr>
          <p:cNvPr id="25652" name="Group 52"/>
          <p:cNvGrpSpPr>
            <a:grpSpLocks/>
          </p:cNvGrpSpPr>
          <p:nvPr/>
        </p:nvGrpSpPr>
        <p:grpSpPr bwMode="auto">
          <a:xfrm>
            <a:off x="5630881" y="4438663"/>
            <a:ext cx="1655763" cy="776287"/>
            <a:chOff x="1927" y="3113"/>
            <a:chExt cx="726" cy="489"/>
          </a:xfrm>
        </p:grpSpPr>
        <p:grpSp>
          <p:nvGrpSpPr>
            <p:cNvPr id="25653" name="Group 53"/>
            <p:cNvGrpSpPr>
              <a:grpSpLocks/>
            </p:cNvGrpSpPr>
            <p:nvPr/>
          </p:nvGrpSpPr>
          <p:grpSpPr bwMode="auto">
            <a:xfrm>
              <a:off x="1927" y="3113"/>
              <a:ext cx="272" cy="484"/>
              <a:chOff x="1837" y="482"/>
              <a:chExt cx="227" cy="448"/>
            </a:xfrm>
          </p:grpSpPr>
          <p:sp>
            <p:nvSpPr>
              <p:cNvPr id="25654" name="Text Box 54"/>
              <p:cNvSpPr txBox="1">
                <a:spLocks noChangeArrowheads="1"/>
              </p:cNvSpPr>
              <p:nvPr/>
            </p:nvSpPr>
            <p:spPr bwMode="auto">
              <a:xfrm>
                <a:off x="1837" y="482"/>
                <a:ext cx="227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 b="1" u="sng"/>
                  <a:t>16</a:t>
                </a:r>
              </a:p>
            </p:txBody>
          </p:sp>
          <p:sp>
            <p:nvSpPr>
              <p:cNvPr id="25655" name="Text Box 55"/>
              <p:cNvSpPr txBox="1">
                <a:spLocks noChangeArrowheads="1"/>
              </p:cNvSpPr>
              <p:nvPr/>
            </p:nvSpPr>
            <p:spPr bwMode="auto">
              <a:xfrm>
                <a:off x="1837" y="663"/>
                <a:ext cx="227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 b="1"/>
                  <a:t> 8</a:t>
                </a:r>
              </a:p>
            </p:txBody>
          </p:sp>
        </p:grpSp>
        <p:sp>
          <p:nvSpPr>
            <p:cNvPr id="25656" name="Text Box 56"/>
            <p:cNvSpPr txBox="1">
              <a:spLocks noChangeArrowheads="1"/>
            </p:cNvSpPr>
            <p:nvPr/>
          </p:nvSpPr>
          <p:spPr bwMode="auto">
            <a:xfrm>
              <a:off x="2109" y="3203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 dirty="0"/>
                <a:t>=</a:t>
              </a:r>
            </a:p>
          </p:txBody>
        </p:sp>
        <p:grpSp>
          <p:nvGrpSpPr>
            <p:cNvPr id="25657" name="Group 57"/>
            <p:cNvGrpSpPr>
              <a:grpSpLocks/>
            </p:cNvGrpSpPr>
            <p:nvPr/>
          </p:nvGrpSpPr>
          <p:grpSpPr bwMode="auto">
            <a:xfrm>
              <a:off x="2245" y="3113"/>
              <a:ext cx="408" cy="489"/>
              <a:chOff x="1156" y="2614"/>
              <a:chExt cx="318" cy="440"/>
            </a:xfrm>
          </p:grpSpPr>
          <p:sp>
            <p:nvSpPr>
              <p:cNvPr id="25658" name="Text Box 58"/>
              <p:cNvSpPr txBox="1">
                <a:spLocks noChangeArrowheads="1"/>
              </p:cNvSpPr>
              <p:nvPr/>
            </p:nvSpPr>
            <p:spPr bwMode="auto">
              <a:xfrm>
                <a:off x="1156" y="2614"/>
                <a:ext cx="318" cy="2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 b="1" u="sng"/>
                  <a:t> 1 </a:t>
                </a:r>
              </a:p>
            </p:txBody>
          </p:sp>
          <p:sp>
            <p:nvSpPr>
              <p:cNvPr id="25659" name="Text Box 59"/>
              <p:cNvSpPr txBox="1">
                <a:spLocks noChangeArrowheads="1"/>
              </p:cNvSpPr>
              <p:nvPr/>
            </p:nvSpPr>
            <p:spPr bwMode="auto">
              <a:xfrm>
                <a:off x="1156" y="2795"/>
                <a:ext cx="318" cy="2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 b="1"/>
                  <a:t> 2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 override="childStyle"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6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6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6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6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5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5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5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620713"/>
            <a:ext cx="6394450" cy="576262"/>
          </a:xfrm>
        </p:spPr>
        <p:txBody>
          <a:bodyPr>
            <a:normAutofit fontScale="90000"/>
          </a:bodyPr>
          <a:lstStyle/>
          <a:p>
            <a:r>
              <a:rPr lang="ru-RU" sz="3800" b="1"/>
              <a:t>Основное свойство дроби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00113" y="1628775"/>
            <a:ext cx="77724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Для дроби        найдите ей равные. </a:t>
            </a:r>
          </a:p>
        </p:txBody>
      </p:sp>
      <p:grpSp>
        <p:nvGrpSpPr>
          <p:cNvPr id="26628" name="Group 4"/>
          <p:cNvGrpSpPr>
            <a:grpSpLocks/>
          </p:cNvGrpSpPr>
          <p:nvPr/>
        </p:nvGrpSpPr>
        <p:grpSpPr bwMode="auto">
          <a:xfrm>
            <a:off x="2709854" y="1357298"/>
            <a:ext cx="576262" cy="962025"/>
            <a:chOff x="1837" y="482"/>
            <a:chExt cx="227" cy="455"/>
          </a:xfrm>
        </p:grpSpPr>
        <p:sp>
          <p:nvSpPr>
            <p:cNvPr id="26629" name="Text Box 5"/>
            <p:cNvSpPr txBox="1">
              <a:spLocks noChangeArrowheads="1"/>
            </p:cNvSpPr>
            <p:nvPr/>
          </p:nvSpPr>
          <p:spPr bwMode="auto">
            <a:xfrm>
              <a:off x="1837" y="482"/>
              <a:ext cx="227" cy="2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200" b="1" u="sng" dirty="0"/>
                <a:t>6</a:t>
              </a:r>
            </a:p>
          </p:txBody>
        </p:sp>
        <p:sp>
          <p:nvSpPr>
            <p:cNvPr id="26630" name="Text Box 6"/>
            <p:cNvSpPr txBox="1">
              <a:spLocks noChangeArrowheads="1"/>
            </p:cNvSpPr>
            <p:nvPr/>
          </p:nvSpPr>
          <p:spPr bwMode="auto">
            <a:xfrm>
              <a:off x="1837" y="663"/>
              <a:ext cx="227" cy="2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200" b="1"/>
                <a:t>9</a:t>
              </a:r>
            </a:p>
          </p:txBody>
        </p:sp>
      </p:grp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971550" y="2420938"/>
            <a:ext cx="7488238" cy="324008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971550" y="4005263"/>
            <a:ext cx="7488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4716463" y="2420938"/>
            <a:ext cx="0" cy="3240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2843213" y="2420938"/>
            <a:ext cx="0" cy="3240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6588125" y="2420938"/>
            <a:ext cx="0" cy="3240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6669" name="Group 45"/>
          <p:cNvGrpSpPr>
            <a:grpSpLocks/>
          </p:cNvGrpSpPr>
          <p:nvPr/>
        </p:nvGrpSpPr>
        <p:grpSpPr bwMode="auto">
          <a:xfrm>
            <a:off x="4932363" y="2565400"/>
            <a:ext cx="1439862" cy="1295400"/>
            <a:chOff x="3107" y="1616"/>
            <a:chExt cx="907" cy="816"/>
          </a:xfrm>
        </p:grpSpPr>
        <p:sp>
          <p:nvSpPr>
            <p:cNvPr id="26665" name="Rectangle 41">
              <a:hlinkClick r:id="rId2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3107" y="1616"/>
              <a:ext cx="907" cy="81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6642" name="Group 18"/>
            <p:cNvGrpSpPr>
              <a:grpSpLocks/>
            </p:cNvGrpSpPr>
            <p:nvPr/>
          </p:nvGrpSpPr>
          <p:grpSpPr bwMode="auto">
            <a:xfrm>
              <a:off x="3334" y="1752"/>
              <a:ext cx="544" cy="606"/>
              <a:chOff x="1837" y="482"/>
              <a:chExt cx="227" cy="455"/>
            </a:xfrm>
          </p:grpSpPr>
          <p:sp>
            <p:nvSpPr>
              <p:cNvPr id="26643" name="Text Box 19"/>
              <p:cNvSpPr txBox="1">
                <a:spLocks noChangeArrowheads="1"/>
              </p:cNvSpPr>
              <p:nvPr/>
            </p:nvSpPr>
            <p:spPr bwMode="auto">
              <a:xfrm>
                <a:off x="1837" y="482"/>
                <a:ext cx="227" cy="2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3200" b="1" u="sng"/>
                  <a:t>12</a:t>
                </a:r>
              </a:p>
            </p:txBody>
          </p:sp>
          <p:sp>
            <p:nvSpPr>
              <p:cNvPr id="26644" name="Text Box 20"/>
              <p:cNvSpPr txBox="1">
                <a:spLocks noChangeArrowheads="1"/>
              </p:cNvSpPr>
              <p:nvPr/>
            </p:nvSpPr>
            <p:spPr bwMode="auto">
              <a:xfrm>
                <a:off x="1837" y="663"/>
                <a:ext cx="227" cy="2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3200" b="1"/>
                  <a:t>18</a:t>
                </a:r>
              </a:p>
            </p:txBody>
          </p:sp>
        </p:grpSp>
      </p:grpSp>
      <p:grpSp>
        <p:nvGrpSpPr>
          <p:cNvPr id="26668" name="Group 44"/>
          <p:cNvGrpSpPr>
            <a:grpSpLocks/>
          </p:cNvGrpSpPr>
          <p:nvPr/>
        </p:nvGrpSpPr>
        <p:grpSpPr bwMode="auto">
          <a:xfrm>
            <a:off x="3059113" y="2565400"/>
            <a:ext cx="1439862" cy="1295400"/>
            <a:chOff x="1927" y="1616"/>
            <a:chExt cx="907" cy="816"/>
          </a:xfrm>
        </p:grpSpPr>
        <p:sp>
          <p:nvSpPr>
            <p:cNvPr id="26661" name="Rectangle 37">
              <a:hlinkClick r:id="rId3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1927" y="1616"/>
              <a:ext cx="907" cy="81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6639" name="Group 15"/>
            <p:cNvGrpSpPr>
              <a:grpSpLocks/>
            </p:cNvGrpSpPr>
            <p:nvPr/>
          </p:nvGrpSpPr>
          <p:grpSpPr bwMode="auto">
            <a:xfrm>
              <a:off x="2154" y="1706"/>
              <a:ext cx="363" cy="606"/>
              <a:chOff x="1837" y="482"/>
              <a:chExt cx="227" cy="455"/>
            </a:xfrm>
          </p:grpSpPr>
          <p:sp>
            <p:nvSpPr>
              <p:cNvPr id="26640" name="Text Box 16"/>
              <p:cNvSpPr txBox="1">
                <a:spLocks noChangeArrowheads="1"/>
              </p:cNvSpPr>
              <p:nvPr/>
            </p:nvSpPr>
            <p:spPr bwMode="auto">
              <a:xfrm>
                <a:off x="1837" y="482"/>
                <a:ext cx="227" cy="2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3200" b="1" u="sng"/>
                  <a:t>6</a:t>
                </a:r>
              </a:p>
            </p:txBody>
          </p:sp>
          <p:sp>
            <p:nvSpPr>
              <p:cNvPr id="26641" name="Text Box 17">
                <a:hlinkClick r:id="rId3" action="ppaction://hlinksldjump"/>
              </p:cNvPr>
              <p:cNvSpPr txBox="1">
                <a:spLocks noChangeArrowheads="1"/>
              </p:cNvSpPr>
              <p:nvPr/>
            </p:nvSpPr>
            <p:spPr bwMode="auto">
              <a:xfrm>
                <a:off x="1837" y="663"/>
                <a:ext cx="227" cy="2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3200" b="1"/>
                  <a:t>8</a:t>
                </a:r>
              </a:p>
            </p:txBody>
          </p:sp>
        </p:grpSp>
      </p:grpSp>
      <p:grpSp>
        <p:nvGrpSpPr>
          <p:cNvPr id="26670" name="Group 46"/>
          <p:cNvGrpSpPr>
            <a:grpSpLocks/>
          </p:cNvGrpSpPr>
          <p:nvPr/>
        </p:nvGrpSpPr>
        <p:grpSpPr bwMode="auto">
          <a:xfrm>
            <a:off x="6732588" y="2565400"/>
            <a:ext cx="1511300" cy="1295400"/>
            <a:chOff x="4241" y="1616"/>
            <a:chExt cx="952" cy="816"/>
          </a:xfrm>
        </p:grpSpPr>
        <p:sp>
          <p:nvSpPr>
            <p:cNvPr id="26664" name="Rectangle 40">
              <a:hlinkClick r:id="rId3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4241" y="1616"/>
              <a:ext cx="907" cy="81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6636" name="Group 12"/>
            <p:cNvGrpSpPr>
              <a:grpSpLocks/>
            </p:cNvGrpSpPr>
            <p:nvPr/>
          </p:nvGrpSpPr>
          <p:grpSpPr bwMode="auto">
            <a:xfrm>
              <a:off x="4558" y="1706"/>
              <a:ext cx="635" cy="606"/>
              <a:chOff x="1837" y="482"/>
              <a:chExt cx="227" cy="455"/>
            </a:xfrm>
          </p:grpSpPr>
          <p:sp>
            <p:nvSpPr>
              <p:cNvPr id="26637" name="Text Box 13"/>
              <p:cNvSpPr txBox="1">
                <a:spLocks noChangeArrowheads="1"/>
              </p:cNvSpPr>
              <p:nvPr/>
            </p:nvSpPr>
            <p:spPr bwMode="auto">
              <a:xfrm>
                <a:off x="1837" y="482"/>
                <a:ext cx="227" cy="2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3200" b="1" u="sng"/>
                  <a:t>10</a:t>
                </a:r>
              </a:p>
            </p:txBody>
          </p:sp>
          <p:sp>
            <p:nvSpPr>
              <p:cNvPr id="26638" name="Text Box 14"/>
              <p:cNvSpPr txBox="1">
                <a:spLocks noChangeArrowheads="1"/>
              </p:cNvSpPr>
              <p:nvPr/>
            </p:nvSpPr>
            <p:spPr bwMode="auto">
              <a:xfrm>
                <a:off x="1837" y="663"/>
                <a:ext cx="227" cy="2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3200" b="1"/>
                  <a:t>18</a:t>
                </a:r>
              </a:p>
            </p:txBody>
          </p:sp>
        </p:grpSp>
      </p:grpSp>
      <p:grpSp>
        <p:nvGrpSpPr>
          <p:cNvPr id="26674" name="Group 50"/>
          <p:cNvGrpSpPr>
            <a:grpSpLocks/>
          </p:cNvGrpSpPr>
          <p:nvPr/>
        </p:nvGrpSpPr>
        <p:grpSpPr bwMode="auto">
          <a:xfrm>
            <a:off x="1116013" y="2565400"/>
            <a:ext cx="1439862" cy="1295400"/>
            <a:chOff x="4286" y="2659"/>
            <a:chExt cx="907" cy="816"/>
          </a:xfrm>
        </p:grpSpPr>
        <p:sp>
          <p:nvSpPr>
            <p:cNvPr id="26663" name="Rectangle 39"/>
            <p:cNvSpPr>
              <a:spLocks noChangeArrowheads="1"/>
            </p:cNvSpPr>
            <p:nvPr/>
          </p:nvSpPr>
          <p:spPr bwMode="auto">
            <a:xfrm>
              <a:off x="4286" y="2659"/>
              <a:ext cx="907" cy="81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6645" name="Group 21"/>
            <p:cNvGrpSpPr>
              <a:grpSpLocks/>
            </p:cNvGrpSpPr>
            <p:nvPr/>
          </p:nvGrpSpPr>
          <p:grpSpPr bwMode="auto">
            <a:xfrm>
              <a:off x="4468" y="2704"/>
              <a:ext cx="590" cy="606"/>
              <a:chOff x="1837" y="482"/>
              <a:chExt cx="227" cy="455"/>
            </a:xfrm>
          </p:grpSpPr>
          <p:sp>
            <p:nvSpPr>
              <p:cNvPr id="26646" name="Text Box 22"/>
              <p:cNvSpPr txBox="1">
                <a:spLocks noChangeArrowheads="1"/>
              </p:cNvSpPr>
              <p:nvPr/>
            </p:nvSpPr>
            <p:spPr bwMode="auto">
              <a:xfrm>
                <a:off x="1837" y="482"/>
                <a:ext cx="227" cy="2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3200" b="1" u="sng"/>
                  <a:t>120</a:t>
                </a:r>
              </a:p>
            </p:txBody>
          </p:sp>
          <p:sp>
            <p:nvSpPr>
              <p:cNvPr id="26647" name="Text Box 23">
                <a:hlinkClick r:id="rId2" action="ppaction://hlinksldjump"/>
              </p:cNvPr>
              <p:cNvSpPr txBox="1">
                <a:spLocks noChangeArrowheads="1"/>
              </p:cNvSpPr>
              <p:nvPr/>
            </p:nvSpPr>
            <p:spPr bwMode="auto">
              <a:xfrm>
                <a:off x="1837" y="663"/>
                <a:ext cx="227" cy="2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3200" b="1"/>
                  <a:t>180</a:t>
                </a:r>
              </a:p>
            </p:txBody>
          </p:sp>
        </p:grpSp>
      </p:grpSp>
      <p:grpSp>
        <p:nvGrpSpPr>
          <p:cNvPr id="26673" name="Group 49"/>
          <p:cNvGrpSpPr>
            <a:grpSpLocks/>
          </p:cNvGrpSpPr>
          <p:nvPr/>
        </p:nvGrpSpPr>
        <p:grpSpPr bwMode="auto">
          <a:xfrm>
            <a:off x="4932363" y="4221163"/>
            <a:ext cx="1439862" cy="1295400"/>
            <a:chOff x="3107" y="2659"/>
            <a:chExt cx="907" cy="816"/>
          </a:xfrm>
        </p:grpSpPr>
        <p:sp>
          <p:nvSpPr>
            <p:cNvPr id="26662" name="Rectangle 38">
              <a:hlinkClick r:id="rId2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3107" y="2659"/>
              <a:ext cx="907" cy="81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6648" name="Group 24"/>
            <p:cNvGrpSpPr>
              <a:grpSpLocks/>
            </p:cNvGrpSpPr>
            <p:nvPr/>
          </p:nvGrpSpPr>
          <p:grpSpPr bwMode="auto">
            <a:xfrm>
              <a:off x="3288" y="2704"/>
              <a:ext cx="545" cy="606"/>
              <a:chOff x="1837" y="482"/>
              <a:chExt cx="227" cy="455"/>
            </a:xfrm>
          </p:grpSpPr>
          <p:sp>
            <p:nvSpPr>
              <p:cNvPr id="26649" name="Text Box 25"/>
              <p:cNvSpPr txBox="1">
                <a:spLocks noChangeArrowheads="1"/>
              </p:cNvSpPr>
              <p:nvPr/>
            </p:nvSpPr>
            <p:spPr bwMode="auto">
              <a:xfrm>
                <a:off x="1837" y="482"/>
                <a:ext cx="227" cy="2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3200" b="1" u="sng"/>
                  <a:t>18</a:t>
                </a:r>
              </a:p>
            </p:txBody>
          </p:sp>
          <p:sp>
            <p:nvSpPr>
              <p:cNvPr id="26650" name="Text Box 26">
                <a:hlinkClick r:id="rId2" action="ppaction://hlinksldjump"/>
              </p:cNvPr>
              <p:cNvSpPr txBox="1">
                <a:spLocks noChangeArrowheads="1"/>
              </p:cNvSpPr>
              <p:nvPr/>
            </p:nvSpPr>
            <p:spPr bwMode="auto">
              <a:xfrm>
                <a:off x="1837" y="663"/>
                <a:ext cx="227" cy="2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3200" b="1"/>
                  <a:t>27</a:t>
                </a:r>
              </a:p>
            </p:txBody>
          </p:sp>
        </p:grpSp>
      </p:grpSp>
      <p:grpSp>
        <p:nvGrpSpPr>
          <p:cNvPr id="26672" name="Group 48"/>
          <p:cNvGrpSpPr>
            <a:grpSpLocks/>
          </p:cNvGrpSpPr>
          <p:nvPr/>
        </p:nvGrpSpPr>
        <p:grpSpPr bwMode="auto">
          <a:xfrm>
            <a:off x="3059113" y="4149725"/>
            <a:ext cx="1439862" cy="1295400"/>
            <a:chOff x="1927" y="2614"/>
            <a:chExt cx="907" cy="816"/>
          </a:xfrm>
        </p:grpSpPr>
        <p:sp>
          <p:nvSpPr>
            <p:cNvPr id="26667" name="Rectangle 43">
              <a:hlinkClick r:id="rId2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1927" y="2614"/>
              <a:ext cx="907" cy="81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6651" name="Group 27"/>
            <p:cNvGrpSpPr>
              <a:grpSpLocks/>
            </p:cNvGrpSpPr>
            <p:nvPr/>
          </p:nvGrpSpPr>
          <p:grpSpPr bwMode="auto">
            <a:xfrm>
              <a:off x="2200" y="2704"/>
              <a:ext cx="363" cy="606"/>
              <a:chOff x="1837" y="482"/>
              <a:chExt cx="227" cy="455"/>
            </a:xfrm>
          </p:grpSpPr>
          <p:sp>
            <p:nvSpPr>
              <p:cNvPr id="26652" name="Text Box 28">
                <a:hlinkClick r:id="rId2" action="ppaction://hlinksldjump"/>
              </p:cNvPr>
              <p:cNvSpPr txBox="1">
                <a:spLocks noChangeArrowheads="1"/>
              </p:cNvSpPr>
              <p:nvPr/>
            </p:nvSpPr>
            <p:spPr bwMode="auto">
              <a:xfrm>
                <a:off x="1837" y="482"/>
                <a:ext cx="227" cy="2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3200" b="1" u="sng"/>
                  <a:t>2</a:t>
                </a:r>
              </a:p>
            </p:txBody>
          </p:sp>
          <p:sp>
            <p:nvSpPr>
              <p:cNvPr id="26653" name="Text Box 29"/>
              <p:cNvSpPr txBox="1">
                <a:spLocks noChangeArrowheads="1"/>
              </p:cNvSpPr>
              <p:nvPr/>
            </p:nvSpPr>
            <p:spPr bwMode="auto">
              <a:xfrm>
                <a:off x="1837" y="663"/>
                <a:ext cx="227" cy="2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3200" b="1"/>
                  <a:t>3</a:t>
                </a:r>
              </a:p>
            </p:txBody>
          </p:sp>
        </p:grpSp>
      </p:grpSp>
      <p:grpSp>
        <p:nvGrpSpPr>
          <p:cNvPr id="26671" name="Group 47"/>
          <p:cNvGrpSpPr>
            <a:grpSpLocks/>
          </p:cNvGrpSpPr>
          <p:nvPr/>
        </p:nvGrpSpPr>
        <p:grpSpPr bwMode="auto">
          <a:xfrm>
            <a:off x="1187450" y="4149725"/>
            <a:ext cx="1439863" cy="1295400"/>
            <a:chOff x="748" y="2614"/>
            <a:chExt cx="907" cy="816"/>
          </a:xfrm>
        </p:grpSpPr>
        <p:sp>
          <p:nvSpPr>
            <p:cNvPr id="26666" name="Rectangle 42">
              <a:hlinkClick r:id="rId2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748" y="2614"/>
              <a:ext cx="907" cy="81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6654" name="Group 30"/>
            <p:cNvGrpSpPr>
              <a:grpSpLocks/>
            </p:cNvGrpSpPr>
            <p:nvPr/>
          </p:nvGrpSpPr>
          <p:grpSpPr bwMode="auto">
            <a:xfrm>
              <a:off x="930" y="2704"/>
              <a:ext cx="589" cy="606"/>
              <a:chOff x="1837" y="482"/>
              <a:chExt cx="227" cy="455"/>
            </a:xfrm>
          </p:grpSpPr>
          <p:sp>
            <p:nvSpPr>
              <p:cNvPr id="26655" name="Text Box 31">
                <a:hlinkClick r:id="rId2" action="ppaction://hlinksldjump"/>
              </p:cNvPr>
              <p:cNvSpPr txBox="1">
                <a:spLocks noChangeArrowheads="1"/>
              </p:cNvSpPr>
              <p:nvPr/>
            </p:nvSpPr>
            <p:spPr bwMode="auto">
              <a:xfrm>
                <a:off x="1837" y="482"/>
                <a:ext cx="227" cy="2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3200" b="1" u="sng"/>
                  <a:t>48</a:t>
                </a:r>
              </a:p>
            </p:txBody>
          </p:sp>
          <p:sp>
            <p:nvSpPr>
              <p:cNvPr id="26656" name="Text Box 32"/>
              <p:cNvSpPr txBox="1">
                <a:spLocks noChangeArrowheads="1"/>
              </p:cNvSpPr>
              <p:nvPr/>
            </p:nvSpPr>
            <p:spPr bwMode="auto">
              <a:xfrm>
                <a:off x="1837" y="663"/>
                <a:ext cx="227" cy="2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3200" b="1"/>
                  <a:t>72</a:t>
                </a:r>
              </a:p>
            </p:txBody>
          </p:sp>
        </p:grpSp>
      </p:grpSp>
      <p:grpSp>
        <p:nvGrpSpPr>
          <p:cNvPr id="26680" name="Group 56"/>
          <p:cNvGrpSpPr>
            <a:grpSpLocks/>
          </p:cNvGrpSpPr>
          <p:nvPr/>
        </p:nvGrpSpPr>
        <p:grpSpPr bwMode="auto">
          <a:xfrm>
            <a:off x="6877050" y="4221163"/>
            <a:ext cx="1366838" cy="1295400"/>
            <a:chOff x="4332" y="2659"/>
            <a:chExt cx="861" cy="816"/>
          </a:xfrm>
        </p:grpSpPr>
        <p:sp>
          <p:nvSpPr>
            <p:cNvPr id="26676" name="Rectangle 52">
              <a:hlinkClick r:id="rId3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4332" y="2659"/>
              <a:ext cx="861" cy="81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6677" name="Group 53"/>
            <p:cNvGrpSpPr>
              <a:grpSpLocks/>
            </p:cNvGrpSpPr>
            <p:nvPr/>
          </p:nvGrpSpPr>
          <p:grpSpPr bwMode="auto">
            <a:xfrm>
              <a:off x="4604" y="2750"/>
              <a:ext cx="408" cy="612"/>
              <a:chOff x="1837" y="482"/>
              <a:chExt cx="227" cy="448"/>
            </a:xfrm>
          </p:grpSpPr>
          <p:sp>
            <p:nvSpPr>
              <p:cNvPr id="26678" name="Text Box 54"/>
              <p:cNvSpPr txBox="1">
                <a:spLocks noChangeArrowheads="1"/>
              </p:cNvSpPr>
              <p:nvPr/>
            </p:nvSpPr>
            <p:spPr bwMode="auto">
              <a:xfrm>
                <a:off x="1837" y="482"/>
                <a:ext cx="227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3200" b="1" u="sng"/>
                  <a:t>3</a:t>
                </a:r>
              </a:p>
            </p:txBody>
          </p:sp>
          <p:sp>
            <p:nvSpPr>
              <p:cNvPr id="26679" name="Text Box 55"/>
              <p:cNvSpPr txBox="1">
                <a:spLocks noChangeArrowheads="1"/>
              </p:cNvSpPr>
              <p:nvPr/>
            </p:nvSpPr>
            <p:spPr bwMode="auto">
              <a:xfrm>
                <a:off x="1837" y="663"/>
                <a:ext cx="227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3200" b="1"/>
                  <a:t>4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Говори правильно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600201"/>
            <a:ext cx="7772400" cy="38290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6000" dirty="0" smtClean="0"/>
              <a:t>Стр. 35 (прочитать)</a:t>
            </a:r>
          </a:p>
          <a:p>
            <a:pPr>
              <a:buNone/>
            </a:pPr>
            <a:r>
              <a:rPr lang="ru-RU" sz="6000" dirty="0" smtClean="0"/>
              <a:t>№ 212 (устно)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 215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857224" y="3500438"/>
            <a:ext cx="678661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714348" y="3500438"/>
            <a:ext cx="285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1071538" y="3500438"/>
            <a:ext cx="285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1428728" y="3500438"/>
            <a:ext cx="285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1785918" y="3500438"/>
            <a:ext cx="285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2143108" y="3500438"/>
            <a:ext cx="285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2500298" y="3500438"/>
            <a:ext cx="285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2857488" y="3500438"/>
            <a:ext cx="285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3214678" y="3500438"/>
            <a:ext cx="285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3571868" y="3500438"/>
            <a:ext cx="285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3929058" y="3500438"/>
            <a:ext cx="285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4286248" y="3500438"/>
            <a:ext cx="285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4643438" y="3500438"/>
            <a:ext cx="285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>
            <a:off x="5000628" y="3500438"/>
            <a:ext cx="285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>
            <a:off x="5357818" y="3500438"/>
            <a:ext cx="285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5715008" y="3500438"/>
            <a:ext cx="285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>
            <a:off x="6072198" y="3500438"/>
            <a:ext cx="285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>
            <a:off x="6429388" y="3500438"/>
            <a:ext cx="285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6786578" y="3500438"/>
            <a:ext cx="285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5400000">
            <a:off x="7143768" y="3500438"/>
            <a:ext cx="285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714348" y="292893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graphicFrame>
        <p:nvGraphicFramePr>
          <p:cNvPr id="38" name="Объект 37"/>
          <p:cNvGraphicFramePr>
            <a:graphicFrameLocks noChangeAspect="1"/>
          </p:cNvGraphicFramePr>
          <p:nvPr/>
        </p:nvGraphicFramePr>
        <p:xfrm>
          <a:off x="1428728" y="2500306"/>
          <a:ext cx="357190" cy="768354"/>
        </p:xfrm>
        <a:graphic>
          <a:graphicData uri="http://schemas.openxmlformats.org/presentationml/2006/ole">
            <p:oleObj spid="_x0000_s1026" name="Формула" r:id="rId3" imgW="139680" imgH="393480" progId="Equation.3">
              <p:embed/>
            </p:oleObj>
          </a:graphicData>
        </a:graphic>
      </p:graphicFrame>
      <p:graphicFrame>
        <p:nvGraphicFramePr>
          <p:cNvPr id="39" name="Объект 38"/>
          <p:cNvGraphicFramePr>
            <a:graphicFrameLocks noChangeAspect="1"/>
          </p:cNvGraphicFramePr>
          <p:nvPr/>
        </p:nvGraphicFramePr>
        <p:xfrm>
          <a:off x="2127250" y="2500313"/>
          <a:ext cx="388938" cy="768350"/>
        </p:xfrm>
        <a:graphic>
          <a:graphicData uri="http://schemas.openxmlformats.org/presentationml/2006/ole">
            <p:oleObj spid="_x0000_s1027" name="Формула" r:id="rId4" imgW="152280" imgH="393480" progId="Equation.3">
              <p:embed/>
            </p:oleObj>
          </a:graphicData>
        </a:graphic>
      </p:graphicFrame>
      <p:graphicFrame>
        <p:nvGraphicFramePr>
          <p:cNvPr id="40" name="Объект 39"/>
          <p:cNvGraphicFramePr>
            <a:graphicFrameLocks noChangeAspect="1"/>
          </p:cNvGraphicFramePr>
          <p:nvPr/>
        </p:nvGraphicFramePr>
        <p:xfrm>
          <a:off x="2857488" y="2500306"/>
          <a:ext cx="355600" cy="768350"/>
        </p:xfrm>
        <a:graphic>
          <a:graphicData uri="http://schemas.openxmlformats.org/presentationml/2006/ole">
            <p:oleObj spid="_x0000_s1028" name="Формула" r:id="rId5" imgW="139680" imgH="393480" progId="Equation.3">
              <p:embed/>
            </p:oleObj>
          </a:graphicData>
        </a:graphic>
      </p:graphicFrame>
      <p:graphicFrame>
        <p:nvGraphicFramePr>
          <p:cNvPr id="41" name="Объект 40"/>
          <p:cNvGraphicFramePr>
            <a:graphicFrameLocks noChangeAspect="1"/>
          </p:cNvGraphicFramePr>
          <p:nvPr/>
        </p:nvGraphicFramePr>
        <p:xfrm>
          <a:off x="3571868" y="2500306"/>
          <a:ext cx="388938" cy="768350"/>
        </p:xfrm>
        <a:graphic>
          <a:graphicData uri="http://schemas.openxmlformats.org/presentationml/2006/ole">
            <p:oleObj spid="_x0000_s1029" name="Формула" r:id="rId6" imgW="152280" imgH="393480" progId="Equation.3">
              <p:embed/>
            </p:oleObj>
          </a:graphicData>
        </a:graphic>
      </p:graphicFrame>
      <p:graphicFrame>
        <p:nvGraphicFramePr>
          <p:cNvPr id="42" name="Объект 41"/>
          <p:cNvGraphicFramePr>
            <a:graphicFrameLocks noChangeAspect="1"/>
          </p:cNvGraphicFramePr>
          <p:nvPr/>
        </p:nvGraphicFramePr>
        <p:xfrm>
          <a:off x="4302125" y="2500313"/>
          <a:ext cx="357188" cy="768350"/>
        </p:xfrm>
        <a:graphic>
          <a:graphicData uri="http://schemas.openxmlformats.org/presentationml/2006/ole">
            <p:oleObj spid="_x0000_s1030" name="Формула" r:id="rId7" imgW="139680" imgH="393480" progId="Equation.3">
              <p:embed/>
            </p:oleObj>
          </a:graphicData>
        </a:graphic>
      </p:graphicFrame>
      <p:graphicFrame>
        <p:nvGraphicFramePr>
          <p:cNvPr id="43" name="Объект 42"/>
          <p:cNvGraphicFramePr>
            <a:graphicFrameLocks noChangeAspect="1"/>
          </p:cNvGraphicFramePr>
          <p:nvPr/>
        </p:nvGraphicFramePr>
        <p:xfrm>
          <a:off x="5000628" y="2500306"/>
          <a:ext cx="388938" cy="768350"/>
        </p:xfrm>
        <a:graphic>
          <a:graphicData uri="http://schemas.openxmlformats.org/presentationml/2006/ole">
            <p:oleObj spid="_x0000_s1031" name="Формула" r:id="rId8" imgW="152280" imgH="393480" progId="Equation.3">
              <p:embed/>
            </p:oleObj>
          </a:graphicData>
        </a:graphic>
      </p:graphicFrame>
      <p:graphicFrame>
        <p:nvGraphicFramePr>
          <p:cNvPr id="44" name="Объект 43"/>
          <p:cNvGraphicFramePr>
            <a:graphicFrameLocks noChangeAspect="1"/>
          </p:cNvGraphicFramePr>
          <p:nvPr/>
        </p:nvGraphicFramePr>
        <p:xfrm>
          <a:off x="5715008" y="2500306"/>
          <a:ext cx="388938" cy="768350"/>
        </p:xfrm>
        <a:graphic>
          <a:graphicData uri="http://schemas.openxmlformats.org/presentationml/2006/ole">
            <p:oleObj spid="_x0000_s1032" name="Формула" r:id="rId9" imgW="152280" imgH="393480" progId="Equation.3">
              <p:embed/>
            </p:oleObj>
          </a:graphicData>
        </a:graphic>
      </p:graphicFrame>
      <p:graphicFrame>
        <p:nvGraphicFramePr>
          <p:cNvPr id="45" name="Объект 44"/>
          <p:cNvGraphicFramePr>
            <a:graphicFrameLocks noChangeAspect="1"/>
          </p:cNvGraphicFramePr>
          <p:nvPr/>
        </p:nvGraphicFramePr>
        <p:xfrm>
          <a:off x="6429388" y="2500306"/>
          <a:ext cx="355600" cy="768350"/>
        </p:xfrm>
        <a:graphic>
          <a:graphicData uri="http://schemas.openxmlformats.org/presentationml/2006/ole">
            <p:oleObj spid="_x0000_s1033" name="Формула" r:id="rId10" imgW="139680" imgH="393480" progId="Equation.3">
              <p:embed/>
            </p:oleObj>
          </a:graphicData>
        </a:graphic>
      </p:graphicFrame>
      <p:graphicFrame>
        <p:nvGraphicFramePr>
          <p:cNvPr id="46" name="Объект 45"/>
          <p:cNvGraphicFramePr>
            <a:graphicFrameLocks noChangeAspect="1"/>
          </p:cNvGraphicFramePr>
          <p:nvPr/>
        </p:nvGraphicFramePr>
        <p:xfrm>
          <a:off x="1714480" y="3786190"/>
          <a:ext cx="388938" cy="768350"/>
        </p:xfrm>
        <a:graphic>
          <a:graphicData uri="http://schemas.openxmlformats.org/presentationml/2006/ole">
            <p:oleObj spid="_x0000_s1034" name="Формула" r:id="rId11" imgW="152280" imgH="393480" progId="Equation.3">
              <p:embed/>
            </p:oleObj>
          </a:graphicData>
        </a:graphic>
      </p:graphicFrame>
      <p:graphicFrame>
        <p:nvGraphicFramePr>
          <p:cNvPr id="47" name="Объект 46"/>
          <p:cNvGraphicFramePr>
            <a:graphicFrameLocks noChangeAspect="1"/>
          </p:cNvGraphicFramePr>
          <p:nvPr/>
        </p:nvGraphicFramePr>
        <p:xfrm>
          <a:off x="2857488" y="3786190"/>
          <a:ext cx="388938" cy="768350"/>
        </p:xfrm>
        <a:graphic>
          <a:graphicData uri="http://schemas.openxmlformats.org/presentationml/2006/ole">
            <p:oleObj spid="_x0000_s1035" name="Формула" r:id="rId12" imgW="152280" imgH="393480" progId="Equation.3">
              <p:embed/>
            </p:oleObj>
          </a:graphicData>
        </a:graphic>
      </p:graphicFrame>
      <p:graphicFrame>
        <p:nvGraphicFramePr>
          <p:cNvPr id="48" name="Объект 47"/>
          <p:cNvGraphicFramePr>
            <a:graphicFrameLocks noChangeAspect="1"/>
          </p:cNvGraphicFramePr>
          <p:nvPr/>
        </p:nvGraphicFramePr>
        <p:xfrm>
          <a:off x="3929058" y="3786190"/>
          <a:ext cx="388938" cy="768350"/>
        </p:xfrm>
        <a:graphic>
          <a:graphicData uri="http://schemas.openxmlformats.org/presentationml/2006/ole">
            <p:oleObj spid="_x0000_s1036" name="Формула" r:id="rId13" imgW="152280" imgH="393480" progId="Equation.3">
              <p:embed/>
            </p:oleObj>
          </a:graphicData>
        </a:graphic>
      </p:graphicFrame>
      <p:graphicFrame>
        <p:nvGraphicFramePr>
          <p:cNvPr id="49" name="Объект 48"/>
          <p:cNvGraphicFramePr>
            <a:graphicFrameLocks noChangeAspect="1"/>
          </p:cNvGraphicFramePr>
          <p:nvPr/>
        </p:nvGraphicFramePr>
        <p:xfrm>
          <a:off x="5000628" y="3786190"/>
          <a:ext cx="388938" cy="768350"/>
        </p:xfrm>
        <a:graphic>
          <a:graphicData uri="http://schemas.openxmlformats.org/presentationml/2006/ole">
            <p:oleObj spid="_x0000_s1037" name="Формула" r:id="rId14" imgW="152280" imgH="393480" progId="Equation.3">
              <p:embed/>
            </p:oleObj>
          </a:graphicData>
        </a:graphic>
      </p:graphicFrame>
      <p:graphicFrame>
        <p:nvGraphicFramePr>
          <p:cNvPr id="50" name="Объект 49"/>
          <p:cNvGraphicFramePr>
            <a:graphicFrameLocks noChangeAspect="1"/>
          </p:cNvGraphicFramePr>
          <p:nvPr/>
        </p:nvGraphicFramePr>
        <p:xfrm>
          <a:off x="6072198" y="3786190"/>
          <a:ext cx="388938" cy="768350"/>
        </p:xfrm>
        <a:graphic>
          <a:graphicData uri="http://schemas.openxmlformats.org/presentationml/2006/ole">
            <p:oleObj spid="_x0000_s1038" name="Формула" r:id="rId15" imgW="152280" imgH="393480" progId="Equation.3">
              <p:embed/>
            </p:oleObj>
          </a:graphicData>
        </a:graphic>
      </p:graphicFrame>
      <p:graphicFrame>
        <p:nvGraphicFramePr>
          <p:cNvPr id="51" name="Объект 50"/>
          <p:cNvGraphicFramePr>
            <a:graphicFrameLocks noChangeAspect="1"/>
          </p:cNvGraphicFramePr>
          <p:nvPr/>
        </p:nvGraphicFramePr>
        <p:xfrm>
          <a:off x="5000628" y="1643050"/>
          <a:ext cx="388938" cy="768350"/>
        </p:xfrm>
        <a:graphic>
          <a:graphicData uri="http://schemas.openxmlformats.org/presentationml/2006/ole">
            <p:oleObj spid="_x0000_s1039" name="Формула" r:id="rId16" imgW="152280" imgH="393480" progId="Equation.3">
              <p:embed/>
            </p:oleObj>
          </a:graphicData>
        </a:graphic>
      </p:graphicFrame>
      <p:graphicFrame>
        <p:nvGraphicFramePr>
          <p:cNvPr id="52" name="Объект 51"/>
          <p:cNvGraphicFramePr>
            <a:graphicFrameLocks noChangeAspect="1"/>
          </p:cNvGraphicFramePr>
          <p:nvPr/>
        </p:nvGraphicFramePr>
        <p:xfrm>
          <a:off x="2859078" y="1571625"/>
          <a:ext cx="355600" cy="768350"/>
        </p:xfrm>
        <a:graphic>
          <a:graphicData uri="http://schemas.openxmlformats.org/presentationml/2006/ole">
            <p:oleObj spid="_x0000_s1040" name="Формула" r:id="rId17" imgW="139680" imgH="393480" progId="Equation.3">
              <p:embed/>
            </p:oleObj>
          </a:graphicData>
        </a:graphic>
      </p:graphicFrame>
      <p:graphicFrame>
        <p:nvGraphicFramePr>
          <p:cNvPr id="53" name="Объект 52"/>
          <p:cNvGraphicFramePr>
            <a:graphicFrameLocks noChangeAspect="1"/>
          </p:cNvGraphicFramePr>
          <p:nvPr/>
        </p:nvGraphicFramePr>
        <p:xfrm>
          <a:off x="714347" y="4857760"/>
          <a:ext cx="2760399" cy="1285884"/>
        </p:xfrm>
        <a:graphic>
          <a:graphicData uri="http://schemas.openxmlformats.org/presentationml/2006/ole">
            <p:oleObj spid="_x0000_s1041" name="Формула" r:id="rId18" imgW="647640" imgH="393480" progId="Equation.3">
              <p:embed/>
            </p:oleObj>
          </a:graphicData>
        </a:graphic>
      </p:graphicFrame>
      <p:graphicFrame>
        <p:nvGraphicFramePr>
          <p:cNvPr id="54" name="Объект 53"/>
          <p:cNvGraphicFramePr>
            <a:graphicFrameLocks noChangeAspect="1"/>
          </p:cNvGraphicFramePr>
          <p:nvPr/>
        </p:nvGraphicFramePr>
        <p:xfrm>
          <a:off x="5357818" y="4857760"/>
          <a:ext cx="2814638" cy="1285875"/>
        </p:xfrm>
        <a:graphic>
          <a:graphicData uri="http://schemas.openxmlformats.org/presentationml/2006/ole">
            <p:oleObj spid="_x0000_s1042" name="Формула" r:id="rId19" imgW="66024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625</TotalTime>
  <Words>351</Words>
  <Application>Microsoft Office PowerPoint</Application>
  <PresentationFormat>Экран (4:3)</PresentationFormat>
  <Paragraphs>151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Справедливость</vt:lpstr>
      <vt:lpstr>Microsoft Equation 3.0</vt:lpstr>
      <vt:lpstr>Классная работа  30.09.2013</vt:lpstr>
      <vt:lpstr>Что означают дроби</vt:lpstr>
      <vt:lpstr>Основное свойство дроби</vt:lpstr>
      <vt:lpstr>Основное свойство дроби</vt:lpstr>
      <vt:lpstr>Основное свойство дроби</vt:lpstr>
      <vt:lpstr>Основное свойство дроби</vt:lpstr>
      <vt:lpstr>Основное свойство дроби</vt:lpstr>
      <vt:lpstr>Говори правильно</vt:lpstr>
      <vt:lpstr>№ 215</vt:lpstr>
      <vt:lpstr>Работа по учебнику</vt:lpstr>
      <vt:lpstr>Домашняя работа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Основное свойство дроби математика 6 класс</dc:title>
  <dc:creator>User</dc:creator>
  <cp:lastModifiedBy>Дима</cp:lastModifiedBy>
  <cp:revision>30</cp:revision>
  <dcterms:created xsi:type="dcterms:W3CDTF">2007-10-22T17:07:32Z</dcterms:created>
  <dcterms:modified xsi:type="dcterms:W3CDTF">2013-09-30T17:29:36Z</dcterms:modified>
</cp:coreProperties>
</file>