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0"/>
  </p:notesMasterIdLst>
  <p:sldIdLst>
    <p:sldId id="257" r:id="rId2"/>
    <p:sldId id="290" r:id="rId3"/>
    <p:sldId id="270" r:id="rId4"/>
    <p:sldId id="281" r:id="rId5"/>
    <p:sldId id="271" r:id="rId6"/>
    <p:sldId id="278" r:id="rId7"/>
    <p:sldId id="260" r:id="rId8"/>
    <p:sldId id="261" r:id="rId9"/>
    <p:sldId id="284" r:id="rId10"/>
    <p:sldId id="268" r:id="rId11"/>
    <p:sldId id="280" r:id="rId12"/>
    <p:sldId id="274" r:id="rId13"/>
    <p:sldId id="277" r:id="rId14"/>
    <p:sldId id="262" r:id="rId15"/>
    <p:sldId id="264" r:id="rId16"/>
    <p:sldId id="263" r:id="rId17"/>
    <p:sldId id="291" r:id="rId18"/>
    <p:sldId id="28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9CFC1EF-6F1C-426B-B117-63890F61C227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5E3B980-C78E-4853-B483-058666C68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Урок-путешествие  для учащихся 7 класса, содержат задания обязательного уровня.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284181-7332-4AA5-896C-7C695927BB11}" type="slidenum">
              <a:rPr lang="ru-RU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78932E-BABE-4335-9D32-16D6A0976495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8CB00-F210-46C9-A869-E5E915E10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5005F-C13F-4DF7-BB1C-ED0E3414357E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49C5-285A-4993-8036-FD6FDD150B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09AC8-3EA1-48D5-8A85-66D1341B6A96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401C4-3D9A-4C4D-B18D-FB4895EFAC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4A6A-81AC-49A4-9A9F-B989977EC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DD07D6-4C77-4A47-95FA-C1E085E2F66E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996ED-7F03-4BEC-999C-9D18E24521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7D37-5937-4E81-AF41-BF6384BF6135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D77B4-4E22-4762-AF13-C7C4D580CB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AB524-719C-4EB9-B021-B76DF2424575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D8228-9FCC-41ED-874E-E8E22DD8DA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D3A4C-A229-4ABE-A192-F1E297A67A02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EC47-9909-4FA0-9FB6-2C285E6D33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E4D12-F566-48F7-81AC-DA70F7BB2415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0B4A5-0F56-4610-A094-0CFEC0580F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BC026-6F89-4C99-B6AA-92DD1D3A8027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6F85-B818-4D32-B291-1E263A4934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43CD1-2C1A-4882-B55F-AB25609688A0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E27C8-ED09-49B8-9617-23F1425127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21975-EA0C-4FCC-804D-04005D777984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50679-2560-48C3-9C5B-B36B83A14B6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734082-76E6-4C30-858E-65A9EA356B3A}" type="datetimeFigureOut">
              <a:rPr lang="ru-RU" smtClean="0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E49C09-DEE7-47E3-8C5C-6C835157BB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jpe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25.jpeg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11" Type="http://schemas.openxmlformats.org/officeDocument/2006/relationships/oleObject" Target="../embeddings/oleObject4.bin"/><Relationship Id="rId5" Type="http://schemas.openxmlformats.org/officeDocument/2006/relationships/audio" Target="../media/audio3.wav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wmf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001056" cy="31432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ПУТЕШЕСТВИЕ  К  ЗАМКУ  КАМЕЛОТА.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Свойства степени с натуральным показателем.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J0232795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364331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BWAVES1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25963"/>
            <a:ext cx="91440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100_02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24975" cy="7126288"/>
          </a:xfrm>
          <a:prstGeom prst="rect">
            <a:avLst/>
          </a:prstGeom>
          <a:noFill/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6863-86F8-4122-B0BF-FE4D15310F69}" type="slidenum">
              <a:rPr lang="ru-RU"/>
              <a:pPr/>
              <a:t>10</a:t>
            </a:fld>
            <a:endParaRPr lang="ru-RU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00100" y="285728"/>
            <a:ext cx="78152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Замок  Таинственный</a:t>
            </a:r>
            <a:endParaRPr lang="ru-RU" sz="6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214942" y="1571612"/>
          <a:ext cx="3711575" cy="817562"/>
        </p:xfrm>
        <a:graphic>
          <a:graphicData uri="http://schemas.openxmlformats.org/presentationml/2006/ole">
            <p:oleObj spid="_x0000_s44034" name="Microsoft Equation 3.0" r:id="rId5" imgW="1041120" imgH="228600" progId="Equation.3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043487" y="3214686"/>
          <a:ext cx="4100513" cy="752475"/>
        </p:xfrm>
        <a:graphic>
          <a:graphicData uri="http://schemas.openxmlformats.org/presentationml/2006/ole">
            <p:oleObj spid="_x0000_s44035" name="Microsoft Equation 3.0" r:id="rId6" imgW="1244520" imgH="228600" progId="Equation.3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28596" y="4786322"/>
          <a:ext cx="2593975" cy="1822450"/>
        </p:xfrm>
        <a:graphic>
          <a:graphicData uri="http://schemas.openxmlformats.org/presentationml/2006/ole">
            <p:oleObj spid="_x0000_s44036" name="Microsoft Equation 3.0" r:id="rId7" imgW="6728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00780U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7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Горы </a:t>
            </a:r>
            <a:r>
              <a:rPr lang="ru-RU" sz="72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Мозголомы</a:t>
            </a:r>
            <a:endParaRPr lang="ru-RU" sz="72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571500" y="2857500"/>
          <a:ext cx="7181850" cy="3349625"/>
        </p:xfrm>
        <a:graphic>
          <a:graphicData uri="http://schemas.openxmlformats.org/presentationml/2006/ole">
            <p:oleObj spid="_x0000_s54274" name="Формула" r:id="rId4" imgW="3213000" imgH="1498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11799038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214813" y="2571750"/>
          <a:ext cx="914400" cy="215900"/>
        </p:xfrm>
        <a:graphic>
          <a:graphicData uri="http://schemas.openxmlformats.org/presentationml/2006/ole">
            <p:oleObj spid="_x0000_s47106" name="Формула" r:id="rId4" imgW="114120" imgH="215640" progId="Equation.3">
              <p:embed/>
            </p:oleObj>
          </a:graphicData>
        </a:graphic>
      </p:graphicFrame>
      <p:sp>
        <p:nvSpPr>
          <p:cNvPr id="15" name="Вертикальный свиток 14"/>
          <p:cNvSpPr/>
          <p:nvPr/>
        </p:nvSpPr>
        <p:spPr>
          <a:xfrm>
            <a:off x="2857500" y="1357313"/>
            <a:ext cx="6286500" cy="4929187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+mj-lt"/>
              <a:buAutoNum type="romanUcPeriod"/>
              <a:defRPr/>
            </a:pPr>
            <a:r>
              <a:rPr lang="ru-RU" sz="2400" dirty="0"/>
              <a:t>У древних вавилонян, египтян и китайцев имелись некоторые отдельные знаки – иероглифы для немногих математических понятий. Однако лишь в «Арифметике »  Диофанта (3в) встречаются зачатки алгебраической буквенной символики.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14290"/>
            <a:ext cx="7153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Бухта Историческая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гр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85728"/>
            <a:ext cx="3078163" cy="5791200"/>
          </a:xfrm>
          <a:prstGeom prst="rect">
            <a:avLst/>
          </a:prstGeom>
          <a:noFill/>
          <a:ln/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28625" y="2428875"/>
            <a:ext cx="607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М. Штифель писал ААА вместо 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57224" y="285728"/>
            <a:ext cx="79295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Виет  применял сокращения:</a:t>
            </a:r>
          </a:p>
          <a:p>
            <a:pPr algn="ctr"/>
            <a:r>
              <a:rPr lang="en-US" b="1" dirty="0"/>
              <a:t>N  </a:t>
            </a:r>
            <a:r>
              <a:rPr lang="ru-RU" b="1" dirty="0"/>
              <a:t>     для </a:t>
            </a:r>
            <a:r>
              <a:rPr lang="en-US" b="1" dirty="0"/>
              <a:t> </a:t>
            </a:r>
            <a:r>
              <a:rPr lang="ru-RU" b="1" dirty="0"/>
              <a:t>первой степени,</a:t>
            </a:r>
            <a:endParaRPr lang="en-US" b="1" dirty="0"/>
          </a:p>
          <a:p>
            <a:pPr algn="ctr"/>
            <a:r>
              <a:rPr lang="en-US" b="1" dirty="0"/>
              <a:t>Q</a:t>
            </a:r>
            <a:r>
              <a:rPr lang="ru-RU" b="1" dirty="0"/>
              <a:t>       для второй степени,</a:t>
            </a:r>
            <a:endParaRPr lang="en-US" b="1" dirty="0"/>
          </a:p>
          <a:p>
            <a:pPr algn="ctr"/>
            <a:r>
              <a:rPr lang="en-US" b="1" dirty="0"/>
              <a:t>C</a:t>
            </a:r>
            <a:r>
              <a:rPr lang="ru-RU" b="1" dirty="0"/>
              <a:t>       для третьей,</a:t>
            </a:r>
            <a:endParaRPr lang="en-US" b="1" dirty="0"/>
          </a:p>
          <a:p>
            <a:pPr algn="ctr"/>
            <a:r>
              <a:rPr lang="en-US" b="1" dirty="0"/>
              <a:t>QQ</a:t>
            </a:r>
            <a:r>
              <a:rPr lang="ru-RU" b="1" dirty="0"/>
              <a:t>    для четвертой  и т. д.</a:t>
            </a:r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86248" y="2357430"/>
          <a:ext cx="601662" cy="452438"/>
        </p:xfrm>
        <a:graphic>
          <a:graphicData uri="http://schemas.openxmlformats.org/presentationml/2006/ole">
            <p:oleObj spid="_x0000_s50179" name="Формула" r:id="rId4" imgW="203040" imgH="190440" progId="Equation.3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2857500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Английский математик начала 17в Т. Гарриот писал  аааа вместо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7929586" y="2786058"/>
          <a:ext cx="571500" cy="428625"/>
        </p:xfrm>
        <a:graphic>
          <a:graphicData uri="http://schemas.openxmlformats.org/presentationml/2006/ole">
            <p:oleObj spid="_x0000_s50180" name="Формула" r:id="rId5" imgW="177480" imgH="203040" progId="Equation.3">
              <p:embed/>
            </p:oleObj>
          </a:graphicData>
        </a:graphic>
      </p:graphicFrame>
      <p:sp>
        <p:nvSpPr>
          <p:cNvPr id="9" name="Текст 2"/>
          <p:cNvSpPr txBox="1">
            <a:spLocks/>
          </p:cNvSpPr>
          <p:nvPr/>
        </p:nvSpPr>
        <p:spPr bwMode="auto">
          <a:xfrm>
            <a:off x="428625" y="3286125"/>
            <a:ext cx="52863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cs typeface="Arial" charset="0"/>
              </a:rPr>
              <a:t>Англичанин   </a:t>
            </a:r>
            <a:r>
              <a:rPr lang="ru-RU" b="1" dirty="0" err="1">
                <a:cs typeface="Arial" charset="0"/>
              </a:rPr>
              <a:t>Оутред</a:t>
            </a:r>
            <a:r>
              <a:rPr lang="ru-RU" b="1" dirty="0">
                <a:cs typeface="Arial" charset="0"/>
              </a:rPr>
              <a:t> писал в 1531 году</a:t>
            </a: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786050" y="3857628"/>
          <a:ext cx="3286125" cy="1514475"/>
        </p:xfrm>
        <a:graphic>
          <a:graphicData uri="http://schemas.openxmlformats.org/presentationml/2006/ole">
            <p:oleObj spid="_x0000_s50181" name="Формула" r:id="rId6" imgW="583920" imgH="736560" progId="Equation.3">
              <p:embed/>
            </p:oleObj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4282" y="6072206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cs typeface="Arial" charset="0"/>
              </a:rPr>
              <a:t>Современная запись степени была введена Декартом.</a:t>
            </a:r>
          </a:p>
        </p:txBody>
      </p:sp>
      <p:pic>
        <p:nvPicPr>
          <p:cNvPr id="16" name="Picture 4" descr="Декар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58016" y="3643314"/>
            <a:ext cx="2057400" cy="2524125"/>
          </a:xfrm>
          <a:prstGeom prst="rect">
            <a:avLst/>
          </a:prstGeom>
          <a:noFill/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5572164" cy="207167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ОПРЕДЕЛИТЕ ИМЯ КОРОЛЯ, ПРОЖИВАЮЩЕГО В ЗАМКЕ КАМЕЛОТ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idx="1"/>
          </p:nvPr>
        </p:nvSpPr>
        <p:spPr>
          <a:xfrm>
            <a:off x="1435100" y="1643063"/>
            <a:ext cx="7499350" cy="460533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53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2071688"/>
            <a:ext cx="152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071688"/>
            <a:ext cx="1876425" cy="628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9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537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572125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537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928938"/>
            <a:ext cx="375287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5377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5143500"/>
            <a:ext cx="1914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Rectangle 15"/>
          <p:cNvSpPr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142976" y="3786189"/>
          <a:ext cx="6096000" cy="121920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0768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13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-100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8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5381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4357688"/>
            <a:ext cx="504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Rectangle 18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3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5384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4357688"/>
            <a:ext cx="695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Rectangle 21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5387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4357688"/>
            <a:ext cx="504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замок Амбуаз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36" y="214289"/>
            <a:ext cx="2805091" cy="3171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амок Амбуа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498080" cy="40116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Уважаемые школьники!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Вы были настойчивы и успешно достигли Камелота. В награду вам присваивается звание «ЮНЫХ МАТЕМАТИКОВ».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Король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ru-RU" sz="5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АРТУР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2350" y="3968750"/>
            <a:ext cx="30416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8778E-17 L -1.00018 0.17847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63"/>
          <p:cNvSpPr>
            <a:spLocks noChangeArrowheads="1"/>
          </p:cNvSpPr>
          <p:nvPr/>
        </p:nvSpPr>
        <p:spPr bwMode="auto">
          <a:xfrm>
            <a:off x="3786188" y="2071688"/>
            <a:ext cx="757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(-9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9" name="Рисунок 25" descr="kamen_800x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62216" cy="135732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МЫС   НАДЕЖДЫ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4366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4369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4372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437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381" name="Rectangle 42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4382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384" name="Rectangle 45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4385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387" name="Rectangle 48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4388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390" name="Rectangle 51"/>
          <p:cNvSpPr>
            <a:spLocks noChangeArrowheads="1"/>
          </p:cNvSpPr>
          <p:nvPr/>
        </p:nvSpPr>
        <p:spPr bwMode="auto">
          <a:xfrm>
            <a:off x="0" y="25717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4391" name="Rectangle 5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4395" name="Rectangle 53"/>
          <p:cNvSpPr>
            <a:spLocks noChangeArrowheads="1"/>
          </p:cNvSpPr>
          <p:nvPr/>
        </p:nvSpPr>
        <p:spPr bwMode="auto">
          <a:xfrm>
            <a:off x="3500438" y="5715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4397" name="Прямоугольник 65"/>
          <p:cNvSpPr>
            <a:spLocks noChangeArrowheads="1"/>
          </p:cNvSpPr>
          <p:nvPr/>
        </p:nvSpPr>
        <p:spPr bwMode="auto">
          <a:xfrm>
            <a:off x="4421188" y="32448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9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98" name="Прямоугольник 66"/>
          <p:cNvSpPr>
            <a:spLocks noChangeArrowheads="1"/>
          </p:cNvSpPr>
          <p:nvPr/>
        </p:nvSpPr>
        <p:spPr bwMode="auto">
          <a:xfrm>
            <a:off x="4421188" y="32448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9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3" name="Picture 5" descr="ANTN02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571604" y="2960687"/>
            <a:ext cx="4672012" cy="3897313"/>
          </a:xfrm>
          <a:noFill/>
          <a:ln/>
        </p:spPr>
      </p:pic>
      <p:sp>
        <p:nvSpPr>
          <p:cNvPr id="104" name="Прямоугольник 103"/>
          <p:cNvSpPr/>
          <p:nvPr/>
        </p:nvSpPr>
        <p:spPr>
          <a:xfrm>
            <a:off x="1928794" y="2357430"/>
            <a:ext cx="7627285" cy="156966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300000"/>
              </a:camera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САМОСТОЯТЕЛЬНАЯ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РАБОТА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5" name="AutoShape 8"/>
          <p:cNvSpPr>
            <a:spLocks noChangeArrowheads="1"/>
          </p:cNvSpPr>
          <p:nvPr/>
        </p:nvSpPr>
        <p:spPr bwMode="auto">
          <a:xfrm>
            <a:off x="0" y="1000108"/>
            <a:ext cx="2819358" cy="2428892"/>
          </a:xfrm>
          <a:prstGeom prst="wedgeEllipseCallout">
            <a:avLst>
              <a:gd name="adj1" fmla="val 44917"/>
              <a:gd name="adj2" fmla="val 69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</a:rPr>
              <a:t>Все секреты открыты, если что забыл, начинай    сначала!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сентябрь 2007 034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0099"/>
                </a:solidFill>
              </a:rPr>
              <a:t>Рефлексия</a:t>
            </a:r>
            <a:br>
              <a:rPr lang="ru-RU" sz="3200" b="1" smtClean="0">
                <a:solidFill>
                  <a:srgbClr val="000099"/>
                </a:solidFill>
              </a:rPr>
            </a:br>
            <a:r>
              <a:rPr lang="ru-RU" sz="3200" b="1" smtClean="0">
                <a:solidFill>
                  <a:srgbClr val="000099"/>
                </a:solidFill>
              </a:rPr>
              <a:t>Подведение итогов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610600" cy="4876800"/>
          </a:xfrm>
        </p:spPr>
        <p:txBody>
          <a:bodyPr/>
          <a:lstStyle/>
          <a:p>
            <a:pPr eaLnBrk="1" hangingPunct="1"/>
            <a:endParaRPr lang="ru-RU" sz="14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sz="3600" b="1" dirty="0"/>
              <a:t>Давайте ответим на вопросы:</a:t>
            </a:r>
          </a:p>
          <a:p>
            <a:r>
              <a:rPr lang="ru-RU" sz="3600" b="1" dirty="0"/>
              <a:t>- Сегодня на уроке я повторил…</a:t>
            </a:r>
          </a:p>
          <a:p>
            <a:r>
              <a:rPr lang="ru-RU" sz="3600" b="1" dirty="0"/>
              <a:t>- сегодня на уроке я закрепил…</a:t>
            </a:r>
          </a:p>
          <a:p>
            <a:r>
              <a:rPr lang="ru-RU" sz="3600" b="1" dirty="0"/>
              <a:t>- сегодня на уроке я узнал</a:t>
            </a:r>
            <a:r>
              <a:rPr lang="ru-RU" sz="3600" b="1" dirty="0" smtClean="0"/>
              <a:t>…</a:t>
            </a:r>
          </a:p>
          <a:p>
            <a:endParaRPr lang="ru-RU" sz="3600" b="1" dirty="0"/>
          </a:p>
          <a:p>
            <a:pPr>
              <a:buNone/>
            </a:pPr>
            <a:r>
              <a:rPr lang="ru-RU" sz="3600" b="1" dirty="0" smtClean="0"/>
              <a:t>Перечислите </a:t>
            </a:r>
            <a:r>
              <a:rPr lang="ru-RU" sz="3600" b="1" dirty="0"/>
              <a:t>свойства степени с натуральным показателем.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раду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</p:spPr>
      </p:pic>
      <p:pic>
        <p:nvPicPr>
          <p:cNvPr id="230404" name="Picture 4" descr="poke62041">
            <a:hlinkClick r:id="" action="ppaction://noaction">
              <a:snd r:embed="rId3" name="applause.wav" builtIn="1"/>
            </a:hlinkClick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786182" y="4573587"/>
            <a:ext cx="2374900" cy="2284413"/>
          </a:xfrm>
          <a:noFill/>
          <a:ln/>
        </p:spPr>
      </p:pic>
      <p:sp>
        <p:nvSpPr>
          <p:cNvPr id="230405" name="WordArt 5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208963" cy="33115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урок!</a:t>
            </a:r>
          </a:p>
        </p:txBody>
      </p:sp>
      <p:sp>
        <p:nvSpPr>
          <p:cNvPr id="230406" name="WordArt 6"/>
          <p:cNvSpPr>
            <a:spLocks noChangeArrowheads="1" noChangeShapeType="1" noTextEdit="1"/>
          </p:cNvSpPr>
          <p:nvPr/>
        </p:nvSpPr>
        <p:spPr bwMode="auto">
          <a:xfrm>
            <a:off x="827088" y="2205038"/>
            <a:ext cx="7632700" cy="32400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Удачи!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 animBg="1"/>
      <p:bldP spid="2304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20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FFFF00"/>
                </a:solidFill>
              </a:rPr>
              <a:t>Эпиграф урока:</a:t>
            </a:r>
          </a:p>
        </p:txBody>
      </p:sp>
      <p:pic>
        <p:nvPicPr>
          <p:cNvPr id="5124" name="Picture 4" descr="65106D6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228600" y="1828800"/>
            <a:ext cx="3487738" cy="4419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970337" y="1714488"/>
            <a:ext cx="5173663" cy="4524375"/>
          </a:xfrm>
          <a:prstGeom prst="rect">
            <a:avLst/>
          </a:prstGeom>
          <a:solidFill>
            <a:srgbClr val="CCFFFF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 dirty="0">
                <a:solidFill>
                  <a:srgbClr val="0000CC"/>
                </a:solidFill>
                <a:latin typeface="Georgia" pitchFamily="18" charset="0"/>
              </a:rPr>
              <a:t>«Пусть </a:t>
            </a:r>
          </a:p>
          <a:p>
            <a:pPr algn="ctr"/>
            <a:r>
              <a:rPr lang="ru-RU" sz="3200" b="1" i="1" dirty="0">
                <a:solidFill>
                  <a:srgbClr val="0000CC"/>
                </a:solidFill>
                <a:latin typeface="Georgia" pitchFamily="18" charset="0"/>
              </a:rPr>
              <a:t>кто-нибудь попробует вычеркнуть</a:t>
            </a:r>
          </a:p>
          <a:p>
            <a:pPr algn="ctr"/>
            <a:r>
              <a:rPr lang="ru-RU" sz="3200" b="1" i="1" dirty="0">
                <a:solidFill>
                  <a:srgbClr val="0000CC"/>
                </a:solidFill>
                <a:latin typeface="Georgia" pitchFamily="18" charset="0"/>
              </a:rPr>
              <a:t> из математики степени, и он увидит,                                           что без них далеко не уедешь».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7499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chemeClr val="bg1"/>
                </a:solidFill>
              </a:rPr>
              <a:t>Цели и задачи урока: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47800"/>
            <a:ext cx="8434416" cy="48006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600" b="1" dirty="0" smtClean="0"/>
              <a:t>обобщить знания и умения по применению свойств степени с натуральным показателем;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b="1" dirty="0" smtClean="0"/>
              <a:t>применять знания для решения различных по сложности задач;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b="1" dirty="0" smtClean="0"/>
              <a:t>развитие настойчивости, мыслительной активности и творческой деятельности.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5" name="Picture 10" descr="sailbo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281940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857364"/>
            <a:ext cx="83772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7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Станция «Чемоданная».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6" descr="J031809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357166"/>
            <a:ext cx="2592388" cy="155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64 0.01942 L 1.21684 0.071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сентябрь 2007 034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498600"/>
            <a:ext cx="7712075" cy="50307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600" dirty="0" smtClean="0"/>
              <a:t>Сформулируйте определение степени числа с натуральным показателем</a:t>
            </a:r>
          </a:p>
          <a:p>
            <a:pPr eaLnBrk="1" hangingPunct="1"/>
            <a:r>
              <a:rPr lang="ru-RU" sz="2600" dirty="0" smtClean="0"/>
              <a:t>Сформулируйте свойство умножения степеней с одинаковыми основаниями</a:t>
            </a:r>
          </a:p>
          <a:p>
            <a:pPr eaLnBrk="1" hangingPunct="1"/>
            <a:r>
              <a:rPr lang="ru-RU" sz="2600" dirty="0" smtClean="0"/>
              <a:t>Сформулируйте свойство деления степеней с одинаковыми основаниями</a:t>
            </a:r>
          </a:p>
          <a:p>
            <a:pPr eaLnBrk="1" hangingPunct="1"/>
            <a:r>
              <a:rPr lang="ru-RU" sz="2600" dirty="0" smtClean="0"/>
              <a:t>Сформулируйте свойство возведения степени в степень</a:t>
            </a:r>
          </a:p>
          <a:p>
            <a:pPr eaLnBrk="1" hangingPunct="1"/>
            <a:r>
              <a:rPr lang="ru-RU" sz="2600" b="1" dirty="0" smtClean="0"/>
              <a:t>Сформулируйте свойство возведения дроби в степень</a:t>
            </a:r>
          </a:p>
          <a:p>
            <a:pPr eaLnBrk="1" hangingPunct="1"/>
            <a:r>
              <a:rPr lang="ru-RU" sz="2600" b="1" dirty="0" smtClean="0"/>
              <a:t>Сформулируйте свойство возведения в </a:t>
            </a:r>
            <a:endParaRPr lang="en-US" sz="2600" b="1" dirty="0" smtClean="0"/>
          </a:p>
          <a:p>
            <a:pPr eaLnBrk="1" hangingPunct="1">
              <a:buNone/>
            </a:pPr>
            <a:r>
              <a:rPr lang="ru-RU" sz="2600" b="1" dirty="0" smtClean="0"/>
              <a:t>степень произведения</a:t>
            </a:r>
          </a:p>
        </p:txBody>
      </p:sp>
      <p:sp>
        <p:nvSpPr>
          <p:cNvPr id="8195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47529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Повторим!</a:t>
            </a:r>
          </a:p>
        </p:txBody>
      </p:sp>
      <p:pic>
        <p:nvPicPr>
          <p:cNvPr id="4" name="Picture 8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35263" cy="1146175"/>
          </a:xfrm>
          <a:prstGeom prst="rect">
            <a:avLst/>
          </a:prstGeom>
          <a:noFill/>
        </p:spPr>
      </p:pic>
      <p:pic>
        <p:nvPicPr>
          <p:cNvPr id="5" name="Picture 4" descr="j03034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5013325"/>
            <a:ext cx="1585913" cy="152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40" descr="1 (377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642910" y="714356"/>
            <a:ext cx="7391400" cy="519113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Упрости, используя свойства степени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286000" y="1371600"/>
          <a:ext cx="2438400" cy="1084263"/>
        </p:xfrm>
        <a:graphic>
          <a:graphicData uri="http://schemas.openxmlformats.org/presentationml/2006/ole">
            <p:oleObj spid="_x0000_s51202" name="Формула" r:id="rId8" imgW="508000" imgH="2286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495800" y="1447800"/>
          <a:ext cx="1371600" cy="833438"/>
        </p:xfrm>
        <a:graphic>
          <a:graphicData uri="http://schemas.openxmlformats.org/presentationml/2006/ole">
            <p:oleObj spid="_x0000_s51203" name="Формула" r:id="rId9" imgW="330120" imgH="203040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133600" y="1447800"/>
          <a:ext cx="2505075" cy="990600"/>
        </p:xfrm>
        <a:graphic>
          <a:graphicData uri="http://schemas.openxmlformats.org/presentationml/2006/ole">
            <p:oleObj spid="_x0000_s51204" name="Формула" r:id="rId10" imgW="571320" imgH="228600" progId="Equation.3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495800" y="1447800"/>
          <a:ext cx="1219200" cy="836613"/>
        </p:xfrm>
        <a:graphic>
          <a:graphicData uri="http://schemas.openxmlformats.org/presentationml/2006/ole">
            <p:oleObj spid="_x0000_s51205" name="Формула" r:id="rId11" imgW="291960" imgH="203040" progId="Equation.3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209800" y="1295400"/>
          <a:ext cx="1981200" cy="1174750"/>
        </p:xfrm>
        <a:graphic>
          <a:graphicData uri="http://schemas.openxmlformats.org/presentationml/2006/ole">
            <p:oleObj spid="_x0000_s51206" name="Формула" r:id="rId12" imgW="444240" imgH="266400" progId="Equation.3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495800" y="1371600"/>
          <a:ext cx="1524000" cy="925513"/>
        </p:xfrm>
        <a:graphic>
          <a:graphicData uri="http://schemas.openxmlformats.org/presentationml/2006/ole">
            <p:oleObj spid="_x0000_s51207" name="Формула" r:id="rId13" imgW="330120" imgH="203040" progId="Equation.3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2057400" y="2362200"/>
          <a:ext cx="2895600" cy="1054100"/>
        </p:xfrm>
        <a:graphic>
          <a:graphicData uri="http://schemas.openxmlformats.org/presentationml/2006/ole">
            <p:oleObj spid="_x0000_s51208" name="Формула" r:id="rId14" imgW="723600" imgH="266400" progId="Equation.3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4724400" y="2514600"/>
          <a:ext cx="1447800" cy="879475"/>
        </p:xfrm>
        <a:graphic>
          <a:graphicData uri="http://schemas.openxmlformats.org/presentationml/2006/ole">
            <p:oleObj spid="_x0000_s51209" name="Формула" r:id="rId15" imgW="330120" imgH="203040" progId="Equation.3">
              <p:embed/>
            </p:oleObj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1981200" y="2438400"/>
          <a:ext cx="2057400" cy="1825625"/>
        </p:xfrm>
        <a:graphic>
          <a:graphicData uri="http://schemas.openxmlformats.org/presentationml/2006/ole">
            <p:oleObj spid="_x0000_s51210" name="Формула" r:id="rId16" imgW="495000" imgH="444240" progId="Equation.3">
              <p:embed/>
            </p:oleObj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4038600" y="3200400"/>
          <a:ext cx="1066800" cy="609600"/>
        </p:xfrm>
        <a:graphic>
          <a:graphicData uri="http://schemas.openxmlformats.org/presentationml/2006/ole">
            <p:oleObj spid="_x0000_s51211" name="Формула" r:id="rId17" imgW="241200" imgH="139680" progId="Equation.3">
              <p:embed/>
            </p:oleObj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1981200" y="2438400"/>
          <a:ext cx="2819400" cy="1828800"/>
        </p:xfrm>
        <a:graphic>
          <a:graphicData uri="http://schemas.openxmlformats.org/presentationml/2006/ole">
            <p:oleObj spid="_x0000_s51212" name="Формула" r:id="rId18" imgW="774360" imgH="507960" progId="Equation.3">
              <p:embed/>
            </p:oleObj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4876800" y="2895600"/>
          <a:ext cx="1049338" cy="793750"/>
        </p:xfrm>
        <a:graphic>
          <a:graphicData uri="http://schemas.openxmlformats.org/presentationml/2006/ole">
            <p:oleObj spid="_x0000_s51213" name="Формула" r:id="rId19" imgW="215640" imgH="164880" progId="Equation.3">
              <p:embed/>
            </p:oleObj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2286000" y="2514600"/>
          <a:ext cx="2514600" cy="1741488"/>
        </p:xfrm>
        <a:graphic>
          <a:graphicData uri="http://schemas.openxmlformats.org/presentationml/2006/ole">
            <p:oleObj spid="_x0000_s51214" name="Формула" r:id="rId20" imgW="634680" imgH="444240" progId="Equation.3">
              <p:embed/>
            </p:oleObj>
          </a:graphicData>
        </a:graphic>
      </p:graphicFrame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4800600" y="3048000"/>
          <a:ext cx="1447800" cy="803275"/>
        </p:xfrm>
        <a:graphic>
          <a:graphicData uri="http://schemas.openxmlformats.org/presentationml/2006/ole">
            <p:oleObj spid="_x0000_s51215" name="Формула" r:id="rId21" imgW="317160" imgH="17748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28596" y="521495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ОКЕАН  УСТНЫХ   ЗАДАЧ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que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que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que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que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que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que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que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7802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ЛОГОВО ОШИБОК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5208588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bg1"/>
                </a:solidFill>
              </a:rPr>
              <a:t> 5∙5∙5∙5 =                  (-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(-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pic>
        <p:nvPicPr>
          <p:cNvPr id="1229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143250" y="1500188"/>
            <a:ext cx="466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857750" y="1428750"/>
            <a:ext cx="18478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4942" y="2071678"/>
            <a:ext cx="25050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pic>
        <p:nvPicPr>
          <p:cNvPr id="1230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500438" y="2928938"/>
            <a:ext cx="2428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pic>
        <p:nvPicPr>
          <p:cNvPr id="1230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3500438"/>
            <a:ext cx="2571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Rectangle 14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230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pic>
        <p:nvPicPr>
          <p:cNvPr id="12307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4143375"/>
            <a:ext cx="2533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28575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pic>
        <p:nvPicPr>
          <p:cNvPr id="12310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5286375"/>
            <a:ext cx="2714625" cy="628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11" name="Rectangle 20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23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2314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pic>
        <p:nvPicPr>
          <p:cNvPr id="12315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4786313"/>
            <a:ext cx="2428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2317" name="Содержимое 3" descr="97.wm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8" y="2214563"/>
            <a:ext cx="31607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2319" name="Rectangle 32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232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2321" name="Picture 3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1357313"/>
            <a:ext cx="657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2" name="Rectangle 35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232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2324" name="Picture 3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88" y="1928813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5" name="Rectangle 38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232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2327" name="Picture 3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2786063"/>
            <a:ext cx="1009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8" name="Rectangle 41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232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2330" name="Picture 4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3357563"/>
            <a:ext cx="657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1" name="Rectangle 44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233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2333" name="Picture 4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88" y="4643438"/>
            <a:ext cx="1038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4" name="Rectangle 47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233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2336" name="Picture 4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5214938"/>
            <a:ext cx="6572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7" name="Rectangle 50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2338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2347" name="Picture 59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050" y="3929063"/>
            <a:ext cx="3409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40" name="Rectangle 61"/>
          <p:cNvSpPr>
            <a:spLocks noChangeArrowheads="1"/>
          </p:cNvSpPr>
          <p:nvPr/>
        </p:nvSpPr>
        <p:spPr bwMode="auto">
          <a:xfrm>
            <a:off x="0" y="1362075"/>
            <a:ext cx="8358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12341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2350" name="Picture 6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1285875"/>
            <a:ext cx="361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1"/>
          <p:cNvSpPr>
            <a:spLocks noChangeArrowheads="1"/>
          </p:cNvSpPr>
          <p:nvPr/>
        </p:nvSpPr>
        <p:spPr bwMode="auto">
          <a:xfrm>
            <a:off x="0" y="1357298"/>
            <a:ext cx="8358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ПУСТЫНЯ   НЕЗАКОНЧЕННЫХ  ЗАДАЧ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4" name="Содержимое 23" descr="Oryx Antelop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001125" cy="6858000"/>
          </a:xfrm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28" y="1857364"/>
            <a:ext cx="370522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pic>
        <p:nvPicPr>
          <p:cNvPr id="1332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000125" y="4786313"/>
            <a:ext cx="3124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orbel" pitchFamily="34" charset="0"/>
            </a:endParaRPr>
          </a:p>
        </p:txBody>
      </p:sp>
      <p:pic>
        <p:nvPicPr>
          <p:cNvPr id="13330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143000" y="3714750"/>
            <a:ext cx="2714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1" name="Rectangle 18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72375" y="2571750"/>
            <a:ext cx="357188" cy="428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333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358063" y="5786438"/>
            <a:ext cx="642937" cy="5000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072438" y="3714750"/>
            <a:ext cx="642937" cy="500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33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3339" name="Picture 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500313"/>
            <a:ext cx="2905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34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3342" name="Rectangle 32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pic>
        <p:nvPicPr>
          <p:cNvPr id="3" name="Picture 3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715016"/>
            <a:ext cx="785838" cy="6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572375" y="1571625"/>
            <a:ext cx="357188" cy="428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643813" y="4500563"/>
            <a:ext cx="357187" cy="428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6</a:t>
            </a:r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000100" y="5572140"/>
          <a:ext cx="3500462" cy="993375"/>
        </p:xfrm>
        <a:graphic>
          <a:graphicData uri="http://schemas.openxmlformats.org/presentationml/2006/ole">
            <p:oleObj spid="_x0000_s88065" name="Формула" r:id="rId9" imgW="939600" imgH="266400" progId="Equation.3">
              <p:embed/>
            </p:oleObj>
          </a:graphicData>
        </a:graphic>
      </p:graphicFrame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5798" y="3500439"/>
            <a:ext cx="88106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500034" y="35716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Пустыня звездочетов.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122 -0.12592 " pathEditMode="relative" ptsTypes="AA">
                                      <p:cBhvr>
                                        <p:cTn id="11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59062 -0.28356 " pathEditMode="relative" ptsTypes="AA">
                                      <p:cBhvr>
                                        <p:cTn id="15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58385 -0.287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L -0.60643 0.45162 " pathEditMode="relative" ptsTypes="AA">
                                      <p:cBhvr>
                                        <p:cTn id="23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7875 0.3465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11799054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418-5905-4BC5-8D83-E78D6517048B}" type="slidenum">
              <a:rPr lang="ru-RU"/>
              <a:pPr/>
              <a:t>9</a:t>
            </a:fld>
            <a:endParaRPr lang="ru-RU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5720" y="1428736"/>
            <a:ext cx="8351838" cy="4572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/>
              <a:t> Записать в виде степени с основанием а.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214546" y="2214554"/>
          <a:ext cx="3708400" cy="1069975"/>
        </p:xfrm>
        <a:graphic>
          <a:graphicData uri="http://schemas.openxmlformats.org/presentationml/2006/ole">
            <p:oleObj spid="_x0000_s84994" name="Формула" r:id="rId4" imgW="927000" imgH="266400" progId="Equation.3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714612" y="4214818"/>
          <a:ext cx="2898775" cy="2033587"/>
        </p:xfrm>
        <a:graphic>
          <a:graphicData uri="http://schemas.openxmlformats.org/presentationml/2006/ole">
            <p:oleObj spid="_x0000_s84996" name="Формула" r:id="rId5" imgW="723600" imgH="507960" progId="Equation.3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214290"/>
            <a:ext cx="65377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БУХТА УДАЧИ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964</TotalTime>
  <Words>342</Words>
  <Application>Microsoft Office PowerPoint</Application>
  <PresentationFormat>Экран (4:3)</PresentationFormat>
  <Paragraphs>80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Формула</vt:lpstr>
      <vt:lpstr>Microsoft Equation 3.0</vt:lpstr>
      <vt:lpstr>ПУТЕШЕСТВИЕ  К  ЗАМКУ  КАМЕЛОТА. Свойства степени с натуральным показателем.</vt:lpstr>
      <vt:lpstr>Эпиграф урока:</vt:lpstr>
      <vt:lpstr>Цели и задачи урока:</vt:lpstr>
      <vt:lpstr>Слайд 4</vt:lpstr>
      <vt:lpstr>Слайд 5</vt:lpstr>
      <vt:lpstr>Слайд 6</vt:lpstr>
      <vt:lpstr>ЛОГОВО ОШИБОК</vt:lpstr>
      <vt:lpstr>ПУСТЫНЯ   НЕЗАКОНЧЕННЫХ  ЗАДАЧ</vt:lpstr>
      <vt:lpstr>Слайд 9</vt:lpstr>
      <vt:lpstr>Слайд 10</vt:lpstr>
      <vt:lpstr>Горы Мозголомы</vt:lpstr>
      <vt:lpstr>Слайд 12</vt:lpstr>
      <vt:lpstr>Слайд 13</vt:lpstr>
      <vt:lpstr>ОПРЕДЕЛИТЕ ИМЯ КОРОЛЯ, ПРОЖИВАЮЩЕГО В ЗАМКЕ КАМЕЛОТ.</vt:lpstr>
      <vt:lpstr>Уважаемые школьники! Вы были настойчивы и успешно достигли Камелота. В награду вам присваивается звание «ЮНЫХ МАТЕМАТИКОВ».                         Король  АРТУР  </vt:lpstr>
      <vt:lpstr>МЫС   НАДЕЖДЫ</vt:lpstr>
      <vt:lpstr>Рефлексия Подведение итогов</vt:lpstr>
      <vt:lpstr>Слайд 18</vt:lpstr>
    </vt:vector>
  </TitlesOfParts>
  <Company>Хата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Сорокина</dc:creator>
  <cp:lastModifiedBy>Admin</cp:lastModifiedBy>
  <cp:revision>91</cp:revision>
  <dcterms:created xsi:type="dcterms:W3CDTF">2009-01-14T10:49:59Z</dcterms:created>
  <dcterms:modified xsi:type="dcterms:W3CDTF">2013-01-17T16:10:06Z</dcterms:modified>
</cp:coreProperties>
</file>